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0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1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2.xml" ContentType="application/vnd.openxmlformats-officedocument.drawingml.chart+xml"/>
  <Override PartName="/ppt/drawings/drawing8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92" r:id="rId3"/>
    <p:sldId id="267" r:id="rId4"/>
    <p:sldId id="293" r:id="rId5"/>
    <p:sldId id="268" r:id="rId6"/>
    <p:sldId id="287" r:id="rId7"/>
    <p:sldId id="288" r:id="rId8"/>
    <p:sldId id="294" r:id="rId9"/>
    <p:sldId id="295" r:id="rId10"/>
    <p:sldId id="296" r:id="rId11"/>
    <p:sldId id="289" r:id="rId12"/>
    <p:sldId id="277" r:id="rId13"/>
    <p:sldId id="285" r:id="rId14"/>
    <p:sldId id="278" r:id="rId15"/>
    <p:sldId id="286" r:id="rId16"/>
    <p:sldId id="297" r:id="rId17"/>
    <p:sldId id="284" r:id="rId18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000"/>
    <a:srgbClr val="47D161"/>
    <a:srgbClr val="24AE45"/>
    <a:srgbClr val="275335"/>
    <a:srgbClr val="FBB0A3"/>
    <a:srgbClr val="CC3399"/>
    <a:srgbClr val="FA9F90"/>
    <a:srgbClr val="66FFCC"/>
    <a:srgbClr val="34844F"/>
    <a:srgbClr val="2B6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9314" autoAdjust="0"/>
  </p:normalViewPr>
  <p:slideViewPr>
    <p:cSldViewPr>
      <p:cViewPr>
        <p:scale>
          <a:sx n="123" d="100"/>
          <a:sy n="123" d="100"/>
        </p:scale>
        <p:origin x="-12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>
                <a:solidFill>
                  <a:srgbClr val="275335"/>
                </a:solidFill>
              </a:defRPr>
            </a:pPr>
            <a:r>
              <a:rPr lang="ru-RU" dirty="0" smtClean="0">
                <a:solidFill>
                  <a:srgbClr val="275335"/>
                </a:solidFill>
              </a:rPr>
              <a:t>Доходы</a:t>
            </a:r>
            <a:endParaRPr lang="ru-RU" dirty="0">
              <a:solidFill>
                <a:srgbClr val="275335"/>
              </a:solidFill>
            </a:endParaRPr>
          </a:p>
        </c:rich>
      </c:tx>
      <c:layout>
        <c:manualLayout>
          <c:xMode val="edge"/>
          <c:yMode val="edge"/>
          <c:x val="0.15193361131917243"/>
          <c:y val="0.3044690947700719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400534349230582E-2"/>
          <c:y val="0.43191197887851496"/>
          <c:w val="0.44885290523276006"/>
          <c:h val="0.478262799644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453523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975205772746788"/>
          <c:y val="0.389569445987484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4105349748519026"/>
          <c:y val="0.49772016072288916"/>
          <c:w val="0.32783034395355815"/>
          <c:h val="0.442570964337301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 b="1">
          <a:solidFill>
            <a:srgbClr val="275335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0869594571786"/>
          <c:y val="0.30143734029552266"/>
          <c:w val="0.68520237653174909"/>
          <c:h val="0.67651649816687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00B0F0"/>
            </a:solidFill>
          </c:spPr>
          <c:explosion val="6"/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bubble3D val="0"/>
            <c:spPr>
              <a:solidFill>
                <a:srgbClr val="CC3399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>
          <a:solidFill>
            <a:srgbClr val="34844F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676366</c:v>
                </c:pt>
                <c:pt idx="1">
                  <c:v>113632</c:v>
                </c:pt>
                <c:pt idx="2">
                  <c:v>1073073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36.303823096382267</c:v>
                </c:pt>
                <c:pt idx="1">
                  <c:v>6.099177111339289</c:v>
                </c:pt>
                <c:pt idx="2">
                  <c:v>57.596999792278446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79061841149199"/>
          <c:y val="0.15157770066823448"/>
          <c:w val="0.65236445631200624"/>
          <c:h val="0.81900856009450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8"/>
                <c:pt idx="0">
                  <c:v>Безвозмездные поступления</c:v>
                </c:pt>
                <c:pt idx="1">
                  <c:v>Возмещение вреда, наносимого а/дорогам</c:v>
                </c:pt>
                <c:pt idx="2">
                  <c:v>Земельный налог</c:v>
                </c:pt>
                <c:pt idx="3">
                  <c:v>Иные доходы</c:v>
                </c:pt>
                <c:pt idx="4">
                  <c:v>Налог на доходы физических лиц</c:v>
                </c:pt>
                <c:pt idx="5">
                  <c:v>Налог на имущество</c:v>
                </c:pt>
                <c:pt idx="6">
                  <c:v>Доходы от использования имущества</c:v>
                </c:pt>
                <c:pt idx="7">
                  <c:v>Акцизы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1073073</c:v>
                </c:pt>
                <c:pt idx="1">
                  <c:v>4536</c:v>
                </c:pt>
                <c:pt idx="2">
                  <c:v>36744</c:v>
                </c:pt>
                <c:pt idx="3">
                  <c:v>30742</c:v>
                </c:pt>
                <c:pt idx="4">
                  <c:v>602545</c:v>
                </c:pt>
                <c:pt idx="5">
                  <c:v>13484</c:v>
                </c:pt>
                <c:pt idx="6">
                  <c:v>80580</c:v>
                </c:pt>
                <c:pt idx="7">
                  <c:v>21367</c:v>
                </c:pt>
                <c:pt idx="8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09918821280393"/>
          <c:y val="4.0487430826004318E-2"/>
          <c:w val="0.8539008117871959"/>
          <c:h val="0.8763290565312562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371364</c:v>
                </c:pt>
                <c:pt idx="1">
                  <c:v>675815</c:v>
                </c:pt>
                <c:pt idx="2">
                  <c:v>660138</c:v>
                </c:pt>
                <c:pt idx="3">
                  <c:v>803506</c:v>
                </c:pt>
                <c:pt idx="4">
                  <c:v>789998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730240"/>
        <c:axId val="59954816"/>
      </c:lineChart>
      <c:catAx>
        <c:axId val="118730240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crossAx val="59954816"/>
        <c:crosses val="autoZero"/>
        <c:auto val="1"/>
        <c:lblAlgn val="ctr"/>
        <c:lblOffset val="100"/>
        <c:noMultiLvlLbl val="0"/>
      </c:catAx>
      <c:valAx>
        <c:axId val="59954816"/>
        <c:scaling>
          <c:orientation val="minMax"/>
        </c:scaling>
        <c:delete val="0"/>
        <c:axPos val="l"/>
        <c:majorGridlines/>
        <c:numFmt formatCode="General" sourceLinked="0"/>
        <c:majorTickMark val="none"/>
        <c:minorTickMark val="none"/>
        <c:tickLblPos val="low"/>
        <c:crossAx val="11873024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751494887288582E-2"/>
          <c:y val="6.1823139405663818E-3"/>
          <c:w val="0.9112423399331504"/>
          <c:h val="0.67916974742270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1560667</c:v>
                </c:pt>
                <c:pt idx="1">
                  <c:v>25489</c:v>
                </c:pt>
                <c:pt idx="2">
                  <c:v>73988</c:v>
                </c:pt>
                <c:pt idx="3">
                  <c:v>1098855</c:v>
                </c:pt>
                <c:pt idx="4">
                  <c:v>362335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7D161"/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 (тыс.руб.)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1073073</c:v>
                </c:pt>
                <c:pt idx="1">
                  <c:v>4138</c:v>
                </c:pt>
                <c:pt idx="2">
                  <c:v>75383</c:v>
                </c:pt>
                <c:pt idx="3">
                  <c:v>499674</c:v>
                </c:pt>
                <c:pt idx="4">
                  <c:v>493878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118864896"/>
        <c:axId val="59950208"/>
        <c:axId val="0"/>
      </c:bar3DChart>
      <c:catAx>
        <c:axId val="1188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ru-RU"/>
          </a:p>
        </c:txPr>
        <c:crossAx val="59950208"/>
        <c:crosses val="autoZero"/>
        <c:auto val="1"/>
        <c:lblAlgn val="ctr"/>
        <c:lblOffset val="100"/>
        <c:noMultiLvlLbl val="0"/>
      </c:catAx>
      <c:valAx>
        <c:axId val="599502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118864896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 b="1" baseline="0">
                <a:solidFill>
                  <a:schemeClr val="tx1"/>
                </a:solidFill>
              </a:defRPr>
            </a:pPr>
            <a:endParaRPr lang="ru-RU"/>
          </a:p>
        </c:txPr>
      </c:dTable>
    </c:plotArea>
    <c:legend>
      <c:legendPos val="b"/>
      <c:layout>
        <c:manualLayout>
          <c:xMode val="edge"/>
          <c:yMode val="edge"/>
          <c:x val="0.74370437288986047"/>
          <c:y val="6.9083799118105638E-2"/>
          <c:w val="0.19298159558897154"/>
          <c:h val="4.722578195453035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34844F"/>
              </a:solidFill>
            </c:spPr>
          </c:dPt>
          <c:cat>
            <c:strRef>
              <c:f>Лист1!$A$2:$A$5</c:f>
              <c:strCache>
                <c:ptCount val="2"/>
                <c:pt idx="0">
                  <c:v>Непрограмные</c:v>
                </c:pt>
                <c:pt idx="1">
                  <c:v>Програмные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348997</c:v>
                </c:pt>
                <c:pt idx="1">
                  <c:v>1610013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7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24AE45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МБ</c:v>
                </c:pt>
                <c:pt idx="1">
                  <c:v>ОБ</c:v>
                </c:pt>
                <c:pt idx="2">
                  <c:v>ФБ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59422</c:v>
                </c:pt>
                <c:pt idx="1">
                  <c:v>325665</c:v>
                </c:pt>
                <c:pt idx="2">
                  <c:v>65312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96"/>
        <c:holeSize val="65"/>
      </c:doughnutChart>
      <c:spPr>
        <a:noFill/>
        <a:ln>
          <a:noFill/>
        </a:ln>
        <a:effectLst>
          <a:glow rad="139700">
            <a:schemeClr val="accent3">
              <a:satMod val="175000"/>
              <a:alpha val="40000"/>
            </a:schemeClr>
          </a:glow>
          <a:outerShdw sx="1000" sy="1000" algn="ctr" rotWithShape="0">
            <a:prstClr val="black">
              <a:lumMod val="95000"/>
              <a:lumOff val="5000"/>
            </a:prstClr>
          </a:outerShdw>
        </a:effectLst>
      </c:spPr>
    </c:plotArea>
    <c:plotVisOnly val="1"/>
    <c:dispBlanksAs val="zero"/>
    <c:showDLblsOverMax val="0"/>
  </c:chart>
  <c:spPr>
    <a:effectLst>
      <a:glow rad="228600">
        <a:schemeClr val="accent4">
          <a:satMod val="175000"/>
          <a:alpha val="40000"/>
        </a:schemeClr>
      </a:glow>
      <a:outerShdw algn="ctr" rotWithShape="0">
        <a:srgbClr val="000000">
          <a:alpha val="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rgbClr val="24AE45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ОБ</c:v>
                </c:pt>
                <c:pt idx="2">
                  <c:v>МБ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1567</c:v>
                </c:pt>
                <c:pt idx="1">
                  <c:v>7347</c:v>
                </c:pt>
                <c:pt idx="2">
                  <c:v>4645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6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rgbClr val="24AE45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ОБ</c:v>
                </c:pt>
                <c:pt idx="2">
                  <c:v>МБ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1512</c:v>
                </c:pt>
                <c:pt idx="1">
                  <c:v>6162</c:v>
                </c:pt>
                <c:pt idx="2">
                  <c:v>4471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6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67355945591419E-2"/>
          <c:y val="7.1078049398537957E-2"/>
          <c:w val="0.88194545794691082"/>
          <c:h val="0.8306506041576033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explosion val="1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explosion val="2"/>
            <c:spPr>
              <a:solidFill>
                <a:schemeClr val="accent2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elete val="1"/>
          </c:dLbls>
          <c:cat>
            <c:strRef>
              <c:f>Лист1!$A$2:$A$9</c:f>
              <c:strCache>
                <c:ptCount val="3"/>
                <c:pt idx="0">
                  <c:v>Доля национальной экономики</c:v>
                </c:pt>
                <c:pt idx="1">
                  <c:v>Доля жилищно-коммунального хозяйства</c:v>
                </c:pt>
                <c:pt idx="2">
                  <c:v>Доля расходов других отраслей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500802</c:v>
                </c:pt>
                <c:pt idx="1">
                  <c:v>1104549</c:v>
                </c:pt>
                <c:pt idx="2">
                  <c:v>694947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8"/>
        <c:holeSize val="50"/>
      </c:doughnut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  <a:effectLst/>
      </dgm:spPr>
      <dgm:t>
        <a:bodyPr/>
        <a:lstStyle/>
        <a:p>
          <a:pPr algn="ctr" rtl="0"/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/>
            </a:rPr>
            <a:t>Основные параметры бюджета муниципального образования «город Усть-Кут» за 2025 год</a:t>
          </a:r>
          <a:endParaRPr lang="ru-RU" sz="24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4E2E7-8FB0-4097-8B1F-38E961ABDDD5}" type="presOf" srcId="{FE2DE1B8-C883-4F19-BC4B-EF6BEE6D60E8}" destId="{7C144974-0BE8-49E0-ADD8-D13E50441D82}" srcOrd="0" destOrd="0" presId="urn:microsoft.com/office/officeart/2005/8/layout/vList2"/>
    <dgm:cxn modelId="{9C1730BE-223A-4FC1-A610-54B7222ED75D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F8594AAB-6D7A-4980-9BF6-8237525366E2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 Структура  доходных источников в  2025 году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86710-E6B5-4476-91A4-29FA2D8B023F}" type="presOf" srcId="{8EAC8641-7AF1-4D92-A995-45B614C8DE9E}" destId="{223C94F4-7D53-4E44-90A4-0DF2FEB9A9A5}" srcOrd="0" destOrd="0" presId="urn:microsoft.com/office/officeart/2005/8/layout/vList2"/>
    <dgm:cxn modelId="{763E70A2-7EE5-4C38-8908-725C07D1EF5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67B057F-933D-426F-A2C7-E716AD82ADA9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поступлений собственных доходов </a:t>
          </a: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за 2021-2025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X="-10359" custLinFactNeighborY="15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B22966-06BC-450E-924B-AC505953854B}" type="presOf" srcId="{FE2DE1B8-C883-4F19-BC4B-EF6BEE6D60E8}" destId="{7C144974-0BE8-49E0-ADD8-D13E50441D82}" srcOrd="0" destOrd="0" presId="urn:microsoft.com/office/officeart/2005/8/layout/vList2"/>
    <dgm:cxn modelId="{B85055E6-11F8-49ED-A714-665D9673697F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B44A6832-14E2-4292-BEC5-E965B68A9386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Анализ безвозмездных поступлений в 20</a:t>
          </a:r>
          <a:r>
            <a:rPr lang="en-US" sz="2400" b="1" baseline="0" dirty="0" smtClean="0">
              <a:solidFill>
                <a:schemeClr val="tx1"/>
              </a:solidFill>
            </a:rPr>
            <a:t>24</a:t>
          </a:r>
          <a:r>
            <a:rPr lang="ru-RU" sz="2400" b="1" baseline="0" dirty="0" smtClean="0">
              <a:solidFill>
                <a:schemeClr val="tx1"/>
              </a:solidFill>
            </a:rPr>
            <a:t>-202</a:t>
          </a:r>
          <a:r>
            <a:rPr lang="en-US" sz="2400" b="1" baseline="0" dirty="0" smtClean="0">
              <a:solidFill>
                <a:schemeClr val="tx1"/>
              </a:solidFill>
            </a:rPr>
            <a:t>5</a:t>
          </a:r>
          <a:r>
            <a:rPr lang="ru-RU" sz="2400" b="1" baseline="0" dirty="0" smtClean="0">
              <a:solidFill>
                <a:schemeClr val="tx1"/>
              </a:solidFill>
            </a:rPr>
            <a:t>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ScaleY="92329" custLinFactNeighborX="3953" custLinFactNeighborY="-29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92CB9-2400-4B5D-AA0A-0EF7007EEFB6}" type="presOf" srcId="{8EAC8641-7AF1-4D92-A995-45B614C8DE9E}" destId="{223C94F4-7D53-4E44-90A4-0DF2FEB9A9A5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EC6BBD1F-3DDD-4AA1-8F8B-8D3720F82F20}" type="presOf" srcId="{7A2F14C1-A73B-4BD2-BCEF-2B0672C8F3DB}" destId="{854809D0-D206-4535-AA91-F326EE34AF52}" srcOrd="0" destOrd="0" presId="urn:microsoft.com/office/officeart/2005/8/layout/vList2"/>
    <dgm:cxn modelId="{8528C2C2-A3AB-4223-B222-F32AC28EBFCD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Программно – целевые расходы 202</a:t>
          </a:r>
          <a:r>
            <a:rPr lang="en-US" sz="3600" b="1" baseline="0" dirty="0" smtClean="0">
              <a:solidFill>
                <a:schemeClr val="tx1"/>
              </a:solidFill>
            </a:rPr>
            <a:t>5</a:t>
          </a:r>
          <a:r>
            <a:rPr lang="ru-RU" sz="3600" b="1" baseline="0" dirty="0" smtClean="0">
              <a:solidFill>
                <a:schemeClr val="tx1"/>
              </a:solidFill>
            </a:rPr>
            <a:t> год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ScaleY="1101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147429-2BA8-4856-9872-8206E5D7D8FE}" type="presOf" srcId="{FE2DE1B8-C883-4F19-BC4B-EF6BEE6D60E8}" destId="{7C144974-0BE8-49E0-ADD8-D13E50441D82}" srcOrd="0" destOrd="0" presId="urn:microsoft.com/office/officeart/2005/8/layout/vList2"/>
    <dgm:cxn modelId="{80C134C3-1001-4099-A343-122FC9B4A22F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2183E7C9-8EF0-4249-B0A6-FA7D0B8F971F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4FC71B-0256-4454-9DC8-9E2DDA31A87D}" type="presOf" srcId="{FE2DE1B8-C883-4F19-BC4B-EF6BEE6D60E8}" destId="{7C144974-0BE8-49E0-ADD8-D13E50441D82}" srcOrd="0" destOrd="0" presId="urn:microsoft.com/office/officeart/2005/8/layout/vList2"/>
    <dgm:cxn modelId="{27B0B871-2CEF-41D1-9A47-E15D6D02CD98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8008ADEE-54E5-45DD-A56E-A1C192BA0A0B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9ED09B-B76C-43C4-BFAC-B0CE2ED62DE3}" type="presOf" srcId="{FE2DE1B8-C883-4F19-BC4B-EF6BEE6D60E8}" destId="{7C144974-0BE8-49E0-ADD8-D13E50441D82}" srcOrd="0" destOrd="0" presId="urn:microsoft.com/office/officeart/2005/8/layout/vList2"/>
    <dgm:cxn modelId="{0B483326-F59E-4435-8BE2-39C503D949FA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114E43D0-D968-4F9D-B86F-B5255012BA57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Формирования современной                       городской среды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C65FC3-50A5-43EF-8FBA-24513F8892AA}" type="presOf" srcId="{8EAC8641-7AF1-4D92-A995-45B614C8DE9E}" destId="{223C94F4-7D53-4E44-90A4-0DF2FEB9A9A5}" srcOrd="0" destOrd="0" presId="urn:microsoft.com/office/officeart/2005/8/layout/vList2"/>
    <dgm:cxn modelId="{50EE3234-439E-477F-845D-F324A181A915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3A59640-C5AA-4AEB-A5AE-FB363E979142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Исполнение расходной части бюджета                    </a:t>
          </a:r>
          <a:br>
            <a:rPr lang="ru-RU" b="1" baseline="0" dirty="0" smtClean="0">
              <a:solidFill>
                <a:schemeClr val="tx1"/>
              </a:solidFill>
            </a:rPr>
          </a:br>
          <a:r>
            <a:rPr lang="ru-RU" b="1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b="1" baseline="0" dirty="0" smtClean="0">
              <a:solidFill>
                <a:schemeClr val="tx1"/>
              </a:solidFill>
            </a:rPr>
            <a:t> </a:t>
          </a:r>
          <a:r>
            <a:rPr lang="ru-RU" b="1" baseline="0" dirty="0" smtClean="0">
              <a:solidFill>
                <a:schemeClr val="tx1"/>
              </a:solidFill>
            </a:rPr>
            <a:t>в 2025 году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ScaleY="46664" custLinFactNeighborX="-149" custLinFactNeighborY="-13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9259B5E1-B2DD-41DC-914F-3225AC34D6D9}" type="presOf" srcId="{7A2F14C1-A73B-4BD2-BCEF-2B0672C8F3DB}" destId="{854809D0-D206-4535-AA91-F326EE34AF52}" srcOrd="0" destOrd="0" presId="urn:microsoft.com/office/officeart/2005/8/layout/vList2"/>
    <dgm:cxn modelId="{E9908D84-A07F-44BF-987C-FAD73CE3FBF6}" type="presOf" srcId="{8EAC8641-7AF1-4D92-A995-45B614C8DE9E}" destId="{223C94F4-7D53-4E44-90A4-0DF2FEB9A9A5}" srcOrd="0" destOrd="0" presId="urn:microsoft.com/office/officeart/2005/8/layout/vList2"/>
    <dgm:cxn modelId="{6444C1A5-01AC-4679-A937-73E36C88C965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жилищно-коммунального хозяйства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A4D4A-E6B8-4A7E-A043-04517B67FC85}" type="presOf" srcId="{8EAC8641-7AF1-4D92-A995-45B614C8DE9E}" destId="{223C94F4-7D53-4E44-90A4-0DF2FEB9A9A5}" srcOrd="0" destOrd="0" presId="urn:microsoft.com/office/officeart/2005/8/layout/vList2"/>
    <dgm:cxn modelId="{0097858F-D2CD-499C-AE09-CEBBCB8353B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15B03F2-34ED-4F15-AC4C-BA62950C8293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sz="2400" b="1" i="1" dirty="0" smtClean="0"/>
            <a:t>1</a:t>
          </a:r>
          <a:r>
            <a:rPr lang="ru-RU" sz="2400" b="1" i="1" dirty="0" smtClean="0"/>
            <a:t>2</a:t>
          </a:r>
          <a:r>
            <a:rPr lang="en-US" sz="2400" b="1" i="1" dirty="0" smtClean="0"/>
            <a:t>4</a:t>
          </a:r>
          <a:r>
            <a:rPr lang="ru-RU" sz="2400" b="1" i="1" dirty="0" smtClean="0"/>
            <a:t> </a:t>
          </a:r>
          <a:r>
            <a:rPr lang="en-US" sz="2400" b="1" i="1" dirty="0" smtClean="0"/>
            <a:t>525</a:t>
          </a:r>
          <a:r>
            <a:rPr lang="ru-RU" sz="2400" b="1" i="1" dirty="0" smtClean="0"/>
            <a:t> тыс. руб. </a:t>
          </a:r>
        </a:p>
        <a:p>
          <a:r>
            <a:rPr lang="ru-RU" sz="2400" b="1" i="1" dirty="0" smtClean="0"/>
            <a:t>Жилищное хозяйство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sz="2400" b="1" i="1" dirty="0" smtClean="0"/>
            <a:t>299</a:t>
          </a:r>
          <a:r>
            <a:rPr lang="ru-RU" sz="2400" b="1" i="1" dirty="0" smtClean="0"/>
            <a:t> </a:t>
          </a:r>
          <a:r>
            <a:rPr lang="en-US" sz="2400" b="1" i="1" dirty="0" smtClean="0"/>
            <a:t>993 </a:t>
          </a:r>
          <a:r>
            <a:rPr lang="ru-RU" sz="2400" b="1" i="1" dirty="0" smtClean="0"/>
            <a:t>тыс. руб. </a:t>
          </a:r>
        </a:p>
        <a:p>
          <a:r>
            <a:rPr lang="ru-RU" sz="2400" b="1" i="1" dirty="0" smtClean="0"/>
            <a:t>Коммунальное хозяйство</a:t>
          </a:r>
          <a:endParaRPr lang="ru-RU" sz="2400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sz="2400" b="1" i="1" dirty="0" smtClean="0"/>
            <a:t>4</a:t>
          </a:r>
          <a:r>
            <a:rPr lang="en-US" sz="2400" b="1" i="1" dirty="0" smtClean="0"/>
            <a:t>6</a:t>
          </a:r>
          <a:r>
            <a:rPr lang="ru-RU" sz="2400" b="1" i="1" dirty="0" smtClean="0"/>
            <a:t> 3</a:t>
          </a:r>
          <a:r>
            <a:rPr lang="en-US" sz="2400" b="1" i="1" dirty="0" smtClean="0"/>
            <a:t>91</a:t>
          </a:r>
          <a:r>
            <a:rPr lang="ru-RU" sz="2400" b="1" i="1" dirty="0" smtClean="0"/>
            <a:t> тыс. руб. </a:t>
          </a:r>
        </a:p>
        <a:p>
          <a:r>
            <a:rPr lang="ru-RU" sz="2400" b="1" i="1" dirty="0" smtClean="0"/>
            <a:t> Другие вопросы в области жилищно-коммунального хозяйства</a:t>
          </a:r>
          <a:endParaRPr lang="ru-RU" sz="2400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74957F07-5A2D-41A5-87D1-076A6F1BEBE6}">
      <dgm:prSet custT="1"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sz="2800" b="1" i="1" dirty="0" smtClean="0"/>
            <a:t> </a:t>
          </a:r>
          <a:r>
            <a:rPr lang="ru-RU" sz="2400" b="1" i="1" dirty="0" smtClean="0"/>
            <a:t>2</a:t>
          </a:r>
          <a:r>
            <a:rPr lang="en-US" sz="2400" b="1" i="1" dirty="0" smtClean="0"/>
            <a:t>66</a:t>
          </a:r>
          <a:r>
            <a:rPr lang="ru-RU" sz="2400" b="1" i="1" dirty="0" smtClean="0"/>
            <a:t> 3</a:t>
          </a:r>
          <a:r>
            <a:rPr lang="en-US" sz="2400" b="1" i="1" dirty="0" smtClean="0"/>
            <a:t>37</a:t>
          </a:r>
          <a:r>
            <a:rPr lang="ru-RU" sz="2400" b="1" i="1" dirty="0" smtClean="0"/>
            <a:t> тыс. руб.</a:t>
          </a:r>
        </a:p>
        <a:p>
          <a:r>
            <a:rPr lang="ru-RU" sz="2400" b="1" i="1" dirty="0" smtClean="0"/>
            <a:t> Благоустройство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4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D6BCB54F-575A-4FB5-BA98-6EE7FE8FDF5D}" type="pres">
      <dgm:prSet presAssocID="{36C92DCC-135D-4681-921F-B768B371B5C4}" presName="node" presStyleLbl="node1" presStyleIdx="2" presStyleCnt="4" custLinFactX="11445" custLinFactNeighborX="100000" custLinFactNeighborY="-2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AA7A2879-9930-40C1-89CF-6D75A51B36CB}" type="pres">
      <dgm:prSet presAssocID="{74957F07-5A2D-41A5-87D1-076A6F1BEBE6}" presName="node" presStyleLbl="node1" presStyleIdx="3" presStyleCnt="4" custLinFactX="-10049" custLinFactNeighborX="-100000" custLinFactNeighborY="-2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C1AFE8-C180-4EBE-94CA-788594556CFA}" type="presOf" srcId="{74957F07-5A2D-41A5-87D1-076A6F1BEBE6}" destId="{AA7A2879-9930-40C1-89CF-6D75A51B36CB}" srcOrd="0" destOrd="0" presId="urn:microsoft.com/office/officeart/2005/8/layout/default#2"/>
    <dgm:cxn modelId="{0669CA41-2B67-4C4A-8F2E-0658723BFDD7}" type="presOf" srcId="{36C92DCC-135D-4681-921F-B768B371B5C4}" destId="{D6BCB54F-575A-4FB5-BA98-6EE7FE8FDF5D}" srcOrd="0" destOrd="0" presId="urn:microsoft.com/office/officeart/2005/8/layout/default#2"/>
    <dgm:cxn modelId="{B44EB09B-28CD-49F5-B6B1-3EED1F021C8D}" type="presOf" srcId="{8546B3D6-2EDF-47F7-B685-EC043A10BBD5}" destId="{6F20A9B6-AB66-45D9-AC03-8203A07CED92}" srcOrd="0" destOrd="0" presId="urn:microsoft.com/office/officeart/2005/8/layout/default#2"/>
    <dgm:cxn modelId="{902A2ECA-32C2-4CDF-B26F-B4E85B992F53}" type="presOf" srcId="{590DE745-E28C-451B-A3E7-0C602CA3A63B}" destId="{7EE22EFA-E3DF-4EF6-8377-14653D31AD94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9E9EA022-9ACB-419B-A9A5-7424A75D43AE}" srcId="{C418153D-C9B1-4010-896A-C121666F042D}" destId="{74957F07-5A2D-41A5-87D1-076A6F1BEBE6}" srcOrd="3" destOrd="0" parTransId="{35CB47AB-BFF6-407E-BA32-1D43ED3A3F2D}" sibTransId="{DD1220C6-FA15-44E3-A0C5-4B442AF1CBE5}"/>
    <dgm:cxn modelId="{6B0A25E1-915B-4D96-A527-336DB86FAFCD}" srcId="{C418153D-C9B1-4010-896A-C121666F042D}" destId="{36C92DCC-135D-4681-921F-B768B371B5C4}" srcOrd="2" destOrd="0" parTransId="{A6E02914-9FBF-4886-B7CF-19554005E1BF}" sibTransId="{B73D0D3B-8FA8-4860-BFAB-DFBFBC03E7A5}"/>
    <dgm:cxn modelId="{223D80AD-755C-416A-9B50-CA54C1BA7FE8}" type="presOf" srcId="{C418153D-C9B1-4010-896A-C121666F042D}" destId="{91D796DB-4FEE-4CC3-AD05-1991A3968169}" srcOrd="0" destOrd="0" presId="urn:microsoft.com/office/officeart/2005/8/layout/default#2"/>
    <dgm:cxn modelId="{1DB38DAF-0272-45D7-A2AA-56DD56BD6891}" type="presParOf" srcId="{91D796DB-4FEE-4CC3-AD05-1991A3968169}" destId="{6F20A9B6-AB66-45D9-AC03-8203A07CED92}" srcOrd="0" destOrd="0" presId="urn:microsoft.com/office/officeart/2005/8/layout/default#2"/>
    <dgm:cxn modelId="{C77AA108-72BF-4AC0-9A31-C714CF447782}" type="presParOf" srcId="{91D796DB-4FEE-4CC3-AD05-1991A3968169}" destId="{9348B2FC-5423-4C3A-8126-16029AA9F415}" srcOrd="1" destOrd="0" presId="urn:microsoft.com/office/officeart/2005/8/layout/default#2"/>
    <dgm:cxn modelId="{F8F2FE87-6377-497A-8BC7-CFFA1D9A7A50}" type="presParOf" srcId="{91D796DB-4FEE-4CC3-AD05-1991A3968169}" destId="{7EE22EFA-E3DF-4EF6-8377-14653D31AD94}" srcOrd="2" destOrd="0" presId="urn:microsoft.com/office/officeart/2005/8/layout/default#2"/>
    <dgm:cxn modelId="{603B0B2A-75BA-4F3E-9885-78B8373F020A}" type="presParOf" srcId="{91D796DB-4FEE-4CC3-AD05-1991A3968169}" destId="{616BA227-8CCD-453D-A7D3-98D0D4F35DD8}" srcOrd="3" destOrd="0" presId="urn:microsoft.com/office/officeart/2005/8/layout/default#2"/>
    <dgm:cxn modelId="{9CE3CAC2-3059-408D-9CF0-B357B74A0E54}" type="presParOf" srcId="{91D796DB-4FEE-4CC3-AD05-1991A3968169}" destId="{D6BCB54F-575A-4FB5-BA98-6EE7FE8FDF5D}" srcOrd="4" destOrd="0" presId="urn:microsoft.com/office/officeart/2005/8/layout/default#2"/>
    <dgm:cxn modelId="{B2FADA16-31FD-4D02-A145-5365E61095DF}" type="presParOf" srcId="{91D796DB-4FEE-4CC3-AD05-1991A3968169}" destId="{C6AD9760-FD2C-4E09-8E0B-D519B991B3FF}" srcOrd="5" destOrd="0" presId="urn:microsoft.com/office/officeart/2005/8/layout/default#2"/>
    <dgm:cxn modelId="{9A8BF5DB-375D-4C69-B2BA-8CB7A8E67CDA}" type="presParOf" srcId="{91D796DB-4FEE-4CC3-AD05-1991A3968169}" destId="{AA7A2879-9930-40C1-89CF-6D75A51B36CB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F31879-1330-48A8-AB48-40D879CEE480}" type="presOf" srcId="{8EAC8641-7AF1-4D92-A995-45B614C8DE9E}" destId="{223C94F4-7D53-4E44-90A4-0DF2FEB9A9A5}" srcOrd="0" destOrd="0" presId="urn:microsoft.com/office/officeart/2005/8/layout/vList2"/>
    <dgm:cxn modelId="{3590433A-C9F4-4FB6-B084-00F3D3B3DE0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B7B3E9F-A041-4767-97AC-036A0346FC11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20 390 тыс. руб. </a:t>
          </a:r>
        </a:p>
        <a:p>
          <a:r>
            <a:rPr lang="ru-RU" b="1" i="1" dirty="0" smtClean="0"/>
            <a:t>Разработка ПСД на реконструкцию и капитальный ремонт автодорог и мостов </a:t>
          </a:r>
          <a:endParaRPr lang="ru-RU" b="1" i="1" dirty="0" smtClean="0"/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8 591 тыс. руб. </a:t>
          </a:r>
        </a:p>
        <a:p>
          <a:r>
            <a:rPr lang="ru-RU" b="1" i="1" dirty="0" smtClean="0"/>
            <a:t>Текущий ремонт тротуаров                     (народные инициативы) 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27 282 тыс. руб. </a:t>
          </a:r>
        </a:p>
        <a:p>
          <a:r>
            <a:rPr lang="ru-RU" b="1" i="1" dirty="0" smtClean="0"/>
            <a:t>Ремонт              муниципальных дорог (областной бюджет) 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smtClean="0"/>
            <a:t>29 667 </a:t>
          </a:r>
          <a:r>
            <a:rPr lang="ru-RU" b="1" i="1" dirty="0" smtClean="0"/>
            <a:t>тыс. руб. </a:t>
          </a:r>
        </a:p>
        <a:p>
          <a:r>
            <a:rPr lang="ru-RU" b="1" i="1" dirty="0" smtClean="0"/>
            <a:t>Прочие мероприятия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011A61CA-1D32-4607-949B-D283036576E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b="1" i="1" dirty="0" smtClean="0"/>
            <a:t>145 808 тыс. руб. </a:t>
          </a:r>
        </a:p>
        <a:p>
          <a:pPr algn="ctr"/>
          <a:r>
            <a:rPr lang="ru-RU" b="1" i="1" dirty="0" smtClean="0"/>
            <a:t>Ремонт                муниципальных дорог (районный бюджет)</a:t>
          </a:r>
        </a:p>
      </dgm:t>
    </dgm:pt>
    <dgm:pt modelId="{0265A433-0C84-4D0E-B961-68C4694D65FD}" type="parTrans" cxnId="{7A30338B-E2AC-482E-970E-28C91468A8B2}">
      <dgm:prSet/>
      <dgm:spPr/>
      <dgm:t>
        <a:bodyPr/>
        <a:lstStyle/>
        <a:p>
          <a:endParaRPr lang="ru-RU"/>
        </a:p>
      </dgm:t>
    </dgm:pt>
    <dgm:pt modelId="{ECD91ACE-EFB4-4C5E-BD58-C0F90195A7C0}" type="sibTrans" cxnId="{7A30338B-E2AC-482E-970E-28C91468A8B2}">
      <dgm:prSet/>
      <dgm:spPr/>
      <dgm:t>
        <a:bodyPr/>
        <a:lstStyle/>
        <a:p>
          <a:endParaRPr lang="ru-RU"/>
        </a:p>
      </dgm:t>
    </dgm:pt>
    <dgm:pt modelId="{D1C3DA52-0ED3-426C-8CD3-D689F43B197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65 281 тыс. руб.</a:t>
          </a:r>
        </a:p>
        <a:p>
          <a:r>
            <a:rPr lang="ru-RU" b="1" i="1" dirty="0" smtClean="0"/>
            <a:t>Содержание      внутригородских дорог </a:t>
          </a:r>
        </a:p>
      </dgm:t>
    </dgm:pt>
    <dgm:pt modelId="{0D2C8C6C-5BBE-46B2-8645-7B396DB1A677}" type="parTrans" cxnId="{5C774EAC-033E-414E-A1EB-349F51830D33}">
      <dgm:prSet/>
      <dgm:spPr/>
      <dgm:t>
        <a:bodyPr/>
        <a:lstStyle/>
        <a:p>
          <a:endParaRPr lang="ru-RU"/>
        </a:p>
      </dgm:t>
    </dgm:pt>
    <dgm:pt modelId="{837B920F-7580-4005-AA6F-2FF3A9AD07CE}" type="sibTrans" cxnId="{5C774EAC-033E-414E-A1EB-349F51830D33}">
      <dgm:prSet/>
      <dgm:spPr/>
      <dgm:t>
        <a:bodyPr/>
        <a:lstStyle/>
        <a:p>
          <a:endParaRPr lang="ru-RU"/>
        </a:p>
      </dgm:t>
    </dgm:pt>
    <dgm:pt modelId="{8F14A40C-F15A-46C5-B8BB-81544F13D9A2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8 737 тыс. руб. </a:t>
          </a:r>
        </a:p>
        <a:p>
          <a:r>
            <a:rPr lang="ru-RU" b="1" i="1" dirty="0" smtClean="0"/>
            <a:t>Обустройство, ремонт лестниц и тротуаров</a:t>
          </a:r>
        </a:p>
      </dgm:t>
    </dgm:pt>
    <dgm:pt modelId="{18AF0992-6600-4ADA-88CB-9F373EB348D5}" type="parTrans" cxnId="{A5FE44A7-B6A4-44BF-AA36-509682260617}">
      <dgm:prSet/>
      <dgm:spPr/>
      <dgm:t>
        <a:bodyPr/>
        <a:lstStyle/>
        <a:p>
          <a:endParaRPr lang="ru-RU"/>
        </a:p>
      </dgm:t>
    </dgm:pt>
    <dgm:pt modelId="{4A3CACA3-4561-4BEF-9344-02AF92FBEECE}" type="sibTrans" cxnId="{A5FE44A7-B6A4-44BF-AA36-509682260617}">
      <dgm:prSet/>
      <dgm:spPr/>
      <dgm:t>
        <a:bodyPr/>
        <a:lstStyle/>
        <a:p>
          <a:endParaRPr lang="ru-RU"/>
        </a:p>
      </dgm:t>
    </dgm:pt>
    <dgm:pt modelId="{0D5B0ED0-E978-4826-8072-31E8ED70CCCD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98 205 тыс. руб. </a:t>
          </a:r>
        </a:p>
        <a:p>
          <a:r>
            <a:rPr lang="ru-RU" b="1" i="1" dirty="0" smtClean="0"/>
            <a:t>Ремонт                 муниципальных дорог                                         (местный бюджет)</a:t>
          </a:r>
        </a:p>
      </dgm:t>
    </dgm:pt>
    <dgm:pt modelId="{CCEF4D87-1CC2-42B9-AA9F-EBB9D4616E71}" type="parTrans" cxnId="{24214825-800D-431E-B4F3-7FF343B3BE8C}">
      <dgm:prSet/>
      <dgm:spPr/>
      <dgm:t>
        <a:bodyPr/>
        <a:lstStyle/>
        <a:p>
          <a:endParaRPr lang="ru-RU"/>
        </a:p>
      </dgm:t>
    </dgm:pt>
    <dgm:pt modelId="{BE29BF2D-F721-4417-BA9B-34593D206E4A}" type="sibTrans" cxnId="{24214825-800D-431E-B4F3-7FF343B3BE8C}">
      <dgm:prSet/>
      <dgm:spPr/>
      <dgm:t>
        <a:bodyPr/>
        <a:lstStyle/>
        <a:p>
          <a:endParaRPr lang="ru-RU"/>
        </a:p>
      </dgm:t>
    </dgm:pt>
    <dgm:pt modelId="{90FEFAB1-8E84-4B11-A38D-48F724AA1FE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27 552 тыс. руб. </a:t>
          </a:r>
        </a:p>
        <a:p>
          <a:r>
            <a:rPr lang="ru-RU" b="1" i="1" dirty="0" smtClean="0"/>
            <a:t>Приобретение </a:t>
          </a:r>
          <a:r>
            <a:rPr lang="ru-RU" b="1" i="1" dirty="0" err="1" smtClean="0"/>
            <a:t>спец.техники</a:t>
          </a:r>
          <a:r>
            <a:rPr lang="ru-RU" b="1" i="1" dirty="0" smtClean="0"/>
            <a:t> </a:t>
          </a:r>
          <a:endParaRPr lang="ru-RU" b="1" i="1" dirty="0" smtClean="0"/>
        </a:p>
        <a:p>
          <a:r>
            <a:rPr lang="ru-RU" b="1" i="1" dirty="0" smtClean="0"/>
            <a:t>(</a:t>
          </a:r>
          <a:r>
            <a:rPr lang="ru-RU" b="1" i="1" dirty="0" smtClean="0"/>
            <a:t>районный бюджет)</a:t>
          </a:r>
        </a:p>
      </dgm:t>
    </dgm:pt>
    <dgm:pt modelId="{C1F9EC3B-0BBC-4943-80B1-48882065E34B}" type="parTrans" cxnId="{F7AF89BE-438D-4CFD-A323-973B94B36226}">
      <dgm:prSet/>
      <dgm:spPr/>
      <dgm:t>
        <a:bodyPr/>
        <a:lstStyle/>
        <a:p>
          <a:endParaRPr lang="ru-RU"/>
        </a:p>
      </dgm:t>
    </dgm:pt>
    <dgm:pt modelId="{55F47230-8F96-46A4-9B71-59A2A205C230}" type="sibTrans" cxnId="{F7AF89BE-438D-4CFD-A323-973B94B36226}">
      <dgm:prSet/>
      <dgm:spPr/>
      <dgm:t>
        <a:bodyPr/>
        <a:lstStyle/>
        <a:p>
          <a:endParaRPr lang="ru-RU"/>
        </a:p>
      </dgm:t>
    </dgm:pt>
    <dgm:pt modelId="{A542BB34-3CDF-49AE-BDE0-40CE60F52A7E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4 451 тыс. руб.</a:t>
          </a:r>
        </a:p>
        <a:p>
          <a:r>
            <a:rPr lang="ru-RU" b="1" i="1" dirty="0" smtClean="0"/>
            <a:t>МП «Повышение безопасности дорожного движения»</a:t>
          </a:r>
        </a:p>
      </dgm:t>
    </dgm:pt>
    <dgm:pt modelId="{571CF7DA-A502-4586-9FC9-FBE995D05F60}" type="parTrans" cxnId="{5EDFA205-A0D9-4FDA-A919-68C65F1BEA81}">
      <dgm:prSet/>
      <dgm:spPr/>
      <dgm:t>
        <a:bodyPr/>
        <a:lstStyle/>
        <a:p>
          <a:endParaRPr lang="ru-RU"/>
        </a:p>
      </dgm:t>
    </dgm:pt>
    <dgm:pt modelId="{D7CD2CED-D2A9-4B9A-8F69-E4F6C38C04E3}" type="sibTrans" cxnId="{5EDFA205-A0D9-4FDA-A919-68C65F1BEA81}">
      <dgm:prSet/>
      <dgm:spPr/>
      <dgm:t>
        <a:bodyPr/>
        <a:lstStyle/>
        <a:p>
          <a:endParaRPr lang="ru-RU"/>
        </a:p>
      </dgm:t>
    </dgm:pt>
    <dgm:pt modelId="{DC82E6C3-A855-413C-AFE5-089A1A59AD6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18 902 тыс. руб. </a:t>
          </a:r>
        </a:p>
        <a:p>
          <a:r>
            <a:rPr lang="ru-RU" b="1" i="1" dirty="0" smtClean="0"/>
            <a:t>Приобретение </a:t>
          </a:r>
          <a:r>
            <a:rPr lang="ru-RU" b="1" i="1" dirty="0" err="1" smtClean="0"/>
            <a:t>спец.техники</a:t>
          </a:r>
          <a:r>
            <a:rPr lang="ru-RU" b="1" i="1" dirty="0" smtClean="0"/>
            <a:t> </a:t>
          </a:r>
          <a:endParaRPr lang="ru-RU" b="1" i="1" dirty="0" smtClean="0"/>
        </a:p>
        <a:p>
          <a:r>
            <a:rPr lang="ru-RU" b="1" i="1" dirty="0" smtClean="0"/>
            <a:t>(</a:t>
          </a:r>
          <a:r>
            <a:rPr lang="ru-RU" b="1" i="1" dirty="0" smtClean="0"/>
            <a:t>местный бюджет) </a:t>
          </a:r>
        </a:p>
      </dgm:t>
    </dgm:pt>
    <dgm:pt modelId="{29D2D627-10CE-42BE-8218-5128D56C8DD9}" type="parTrans" cxnId="{3492B089-F666-44E5-98CC-BEECB506A079}">
      <dgm:prSet/>
      <dgm:spPr/>
      <dgm:t>
        <a:bodyPr/>
        <a:lstStyle/>
        <a:p>
          <a:endParaRPr lang="ru-RU"/>
        </a:p>
      </dgm:t>
    </dgm:pt>
    <dgm:pt modelId="{A287C187-76B7-43C6-841C-96564EEFC9BA}" type="sibTrans" cxnId="{3492B089-F666-44E5-98CC-BEECB506A079}">
      <dgm:prSet/>
      <dgm:spPr/>
      <dgm:t>
        <a:bodyPr/>
        <a:lstStyle/>
        <a:p>
          <a:endParaRPr lang="ru-RU"/>
        </a:p>
      </dgm:t>
    </dgm:pt>
    <dgm:pt modelId="{4D1B4876-578A-41D2-B4BF-626B3E39110E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  5 593 тыс. руб. </a:t>
          </a:r>
        </a:p>
        <a:p>
          <a:r>
            <a:rPr lang="ru-RU" b="1" i="1" dirty="0" smtClean="0"/>
            <a:t>Ямочный ремонт</a:t>
          </a:r>
        </a:p>
      </dgm:t>
    </dgm:pt>
    <dgm:pt modelId="{560FE245-FD7C-4876-A5B1-EBB5EE6805EA}" type="parTrans" cxnId="{B6662A1C-AC64-4C6A-B7E7-B46A8C55F5EA}">
      <dgm:prSet/>
      <dgm:spPr/>
      <dgm:t>
        <a:bodyPr/>
        <a:lstStyle/>
        <a:p>
          <a:endParaRPr lang="ru-RU"/>
        </a:p>
      </dgm:t>
    </dgm:pt>
    <dgm:pt modelId="{483CFC32-1493-42E4-89A2-E69A24327404}" type="sibTrans" cxnId="{B6662A1C-AC64-4C6A-B7E7-B46A8C55F5EA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12" custScaleY="102958" custLinFactX="11318" custLinFactY="100000" custLinFactNeighborX="100000" custLinFactNeighborY="150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12" custScaleX="106946" custScaleY="102958" custLinFactNeighborX="-5715" custLinFactNeighborY="95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12" custScaleX="97393" custScaleY="102958" custLinFactX="-5610" custLinFactNeighborX="-100000" custLinFactNeighborY="-47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12" custScaleX="97018" custScaleY="102958" custLinFactY="100000" custLinFactNeighborX="-3557" custLinFactNeighborY="150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597B324E-28B9-4101-B21D-8F6C9D65325B}" type="pres">
      <dgm:prSet presAssocID="{011A61CA-1D32-4607-949B-D283036576E8}" presName="node" presStyleLbl="node1" presStyleIdx="4" presStyleCnt="12" custScaleX="95490" custScaleY="102958" custLinFactX="100000" custLinFactY="-67320" custLinFactNeighborX="12132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E07F6-3F4D-46E7-84B3-0CF168B035D6}" type="pres">
      <dgm:prSet presAssocID="{ECD91ACE-EFB4-4C5E-BD58-C0F90195A7C0}" presName="sibTrans" presStyleCnt="0"/>
      <dgm:spPr/>
    </dgm:pt>
    <dgm:pt modelId="{88590AC8-D988-4D68-890E-678455D8E2E6}" type="pres">
      <dgm:prSet presAssocID="{D1C3DA52-0ED3-426C-8CD3-D689F43B1976}" presName="node" presStyleLbl="node1" presStyleIdx="5" presStyleCnt="12" custScaleX="105187" custScaleY="102958" custLinFactX="-47291" custLinFactY="-63965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75743-0F8E-42A4-A4F8-7CF80B144A9A}" type="pres">
      <dgm:prSet presAssocID="{837B920F-7580-4005-AA6F-2FF3A9AD07CE}" presName="sibTrans" presStyleCnt="0"/>
      <dgm:spPr/>
    </dgm:pt>
    <dgm:pt modelId="{99E81FD0-F3E9-43C5-902A-6A11612F599E}" type="pres">
      <dgm:prSet presAssocID="{8F14A40C-F15A-46C5-B8BB-81544F13D9A2}" presName="node" presStyleLbl="node1" presStyleIdx="6" presStyleCnt="12" custScaleX="95050" custScaleY="102958" custLinFactX="-100000" custLinFactNeighborX="-154992" custLinFactNeighborY="-25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E24B4-5A2C-4631-B58F-01D4742AC69F}" type="pres">
      <dgm:prSet presAssocID="{4A3CACA3-4561-4BEF-9344-02AF92FBEECE}" presName="sibTrans" presStyleCnt="0"/>
      <dgm:spPr/>
    </dgm:pt>
    <dgm:pt modelId="{D28DB185-EBCA-457E-9EC7-E92BB43808E1}" type="pres">
      <dgm:prSet presAssocID="{0D5B0ED0-E978-4826-8072-31E8ED70CCCD}" presName="node" presStyleLbl="node1" presStyleIdx="7" presStyleCnt="12" custScaleX="102610" custScaleY="102970" custLinFactY="-67314" custLinFactNeighborX="386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BC005-9CD1-4F53-9558-4411F81FE4F2}" type="pres">
      <dgm:prSet presAssocID="{BE29BF2D-F721-4417-BA9B-34593D206E4A}" presName="sibTrans" presStyleCnt="0"/>
      <dgm:spPr/>
    </dgm:pt>
    <dgm:pt modelId="{5A04A09D-31D8-4599-80A7-733F31161402}" type="pres">
      <dgm:prSet presAssocID="{90FEFAB1-8E84-4B11-A38D-48F724AA1FE5}" presName="node" presStyleLbl="node1" presStyleIdx="8" presStyleCnt="12" custScaleX="96584" custScaleY="102958" custLinFactX="100000" custLinFactY="-47402" custLinFactNeighborX="12061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62DEF-9262-4A06-BDF8-B02F4A291899}" type="pres">
      <dgm:prSet presAssocID="{55F47230-8F96-46A4-9B71-59A2A205C230}" presName="sibTrans" presStyleCnt="0"/>
      <dgm:spPr/>
    </dgm:pt>
    <dgm:pt modelId="{43D6616D-D893-4507-99F7-C0974F128B77}" type="pres">
      <dgm:prSet presAssocID="{A542BB34-3CDF-49AE-BDE0-40CE60F52A7E}" presName="node" presStyleLbl="node1" presStyleIdx="9" presStyleCnt="12" custScaleY="102958" custLinFactX="-12750" custLinFactNeighborX="-100000" custLinFactNeighborY="11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5C448-2E44-462D-BCF6-9A2501B9C06D}" type="pres">
      <dgm:prSet presAssocID="{D7CD2CED-D2A9-4B9A-8F69-E4F6C38C04E3}" presName="sibTrans" presStyleCnt="0"/>
      <dgm:spPr/>
    </dgm:pt>
    <dgm:pt modelId="{63C83953-0917-468E-A844-38532A460883}" type="pres">
      <dgm:prSet presAssocID="{DC82E6C3-A855-413C-AFE5-089A1A59AD65}" presName="node" presStyleLbl="node1" presStyleIdx="10" presStyleCnt="12" custScaleX="96584" custScaleY="102958" custLinFactX="13761" custLinFactY="-47402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1C84B-F022-412D-B6A3-367744C28FA5}" type="pres">
      <dgm:prSet presAssocID="{A287C187-76B7-43C6-841C-96564EEFC9BA}" presName="sibTrans" presStyleCnt="0"/>
      <dgm:spPr/>
    </dgm:pt>
    <dgm:pt modelId="{1AD3E922-AB1D-4349-9AC3-A304C7FA6E66}" type="pres">
      <dgm:prSet presAssocID="{4D1B4876-578A-41D2-B4BF-626B3E39110E}" presName="node" presStyleLbl="node1" presStyleIdx="11" presStyleCnt="12" custScaleY="102958" custLinFactX="-8041" custLinFactNeighborX="-100000" custLinFactNeighborY="11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681E84-A7BE-4E0D-B29B-167D2301AD35}" type="presOf" srcId="{A542BB34-3CDF-49AE-BDE0-40CE60F52A7E}" destId="{43D6616D-D893-4507-99F7-C0974F128B77}" srcOrd="0" destOrd="0" presId="urn:microsoft.com/office/officeart/2005/8/layout/default#2"/>
    <dgm:cxn modelId="{3EB46BD1-F2FF-48B7-B3FD-7A4903CEF8E6}" type="presOf" srcId="{36C92DCC-135D-4681-921F-B768B371B5C4}" destId="{D6BCB54F-575A-4FB5-BA98-6EE7FE8FDF5D}" srcOrd="0" destOrd="0" presId="urn:microsoft.com/office/officeart/2005/8/layout/default#2"/>
    <dgm:cxn modelId="{C1344AC9-2383-4B09-9760-F8C7069FD100}" type="presOf" srcId="{9F5E9840-A5BB-4519-8675-861BD6339F81}" destId="{CEE978A8-7F57-4C14-8D34-863601262F0A}" srcOrd="0" destOrd="0" presId="urn:microsoft.com/office/officeart/2005/8/layout/default#2"/>
    <dgm:cxn modelId="{B6662A1C-AC64-4C6A-B7E7-B46A8C55F5EA}" srcId="{C418153D-C9B1-4010-896A-C121666F042D}" destId="{4D1B4876-578A-41D2-B4BF-626B3E39110E}" srcOrd="11" destOrd="0" parTransId="{560FE245-FD7C-4876-A5B1-EBB5EE6805EA}" sibTransId="{483CFC32-1493-42E4-89A2-E69A24327404}"/>
    <dgm:cxn modelId="{5C774EAC-033E-414E-A1EB-349F51830D33}" srcId="{C418153D-C9B1-4010-896A-C121666F042D}" destId="{D1C3DA52-0ED3-426C-8CD3-D689F43B1976}" srcOrd="5" destOrd="0" parTransId="{0D2C8C6C-5BBE-46B2-8645-7B396DB1A677}" sibTransId="{837B920F-7580-4005-AA6F-2FF3A9AD07CE}"/>
    <dgm:cxn modelId="{F7AF89BE-438D-4CFD-A323-973B94B36226}" srcId="{C418153D-C9B1-4010-896A-C121666F042D}" destId="{90FEFAB1-8E84-4B11-A38D-48F724AA1FE5}" srcOrd="8" destOrd="0" parTransId="{C1F9EC3B-0BBC-4943-80B1-48882065E34B}" sibTransId="{55F47230-8F96-46A4-9B71-59A2A205C230}"/>
    <dgm:cxn modelId="{1C70C8EF-72E8-47A9-9961-48CE101843B9}" type="presOf" srcId="{C418153D-C9B1-4010-896A-C121666F042D}" destId="{91D796DB-4FEE-4CC3-AD05-1991A3968169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7B386CE0-D63F-4734-8865-7BE4847F1BB4}" type="presOf" srcId="{90FEFAB1-8E84-4B11-A38D-48F724AA1FE5}" destId="{5A04A09D-31D8-4599-80A7-733F31161402}" srcOrd="0" destOrd="0" presId="urn:microsoft.com/office/officeart/2005/8/layout/default#2"/>
    <dgm:cxn modelId="{8D3002BD-6691-4985-A878-488C626FC8BB}" type="presOf" srcId="{4D1B4876-578A-41D2-B4BF-626B3E39110E}" destId="{1AD3E922-AB1D-4349-9AC3-A304C7FA6E66}" srcOrd="0" destOrd="0" presId="urn:microsoft.com/office/officeart/2005/8/layout/default#2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EBC78F68-49B2-48BE-BFD5-262E0065CE36}" type="presOf" srcId="{8546B3D6-2EDF-47F7-B685-EC043A10BBD5}" destId="{6F20A9B6-AB66-45D9-AC03-8203A07CED92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0E044909-3523-4065-A113-5C656D1500BA}" type="presOf" srcId="{D1C3DA52-0ED3-426C-8CD3-D689F43B1976}" destId="{88590AC8-D988-4D68-890E-678455D8E2E6}" srcOrd="0" destOrd="0" presId="urn:microsoft.com/office/officeart/2005/8/layout/default#2"/>
    <dgm:cxn modelId="{7A30338B-E2AC-482E-970E-28C91468A8B2}" srcId="{C418153D-C9B1-4010-896A-C121666F042D}" destId="{011A61CA-1D32-4607-949B-D283036576E8}" srcOrd="4" destOrd="0" parTransId="{0265A433-0C84-4D0E-B961-68C4694D65FD}" sibTransId="{ECD91ACE-EFB4-4C5E-BD58-C0F90195A7C0}"/>
    <dgm:cxn modelId="{A5FE44A7-B6A4-44BF-AA36-509682260617}" srcId="{C418153D-C9B1-4010-896A-C121666F042D}" destId="{8F14A40C-F15A-46C5-B8BB-81544F13D9A2}" srcOrd="6" destOrd="0" parTransId="{18AF0992-6600-4ADA-88CB-9F373EB348D5}" sibTransId="{4A3CACA3-4561-4BEF-9344-02AF92FBEECE}"/>
    <dgm:cxn modelId="{18602D3A-35DE-4A8C-8999-C766A2910788}" type="presOf" srcId="{DC82E6C3-A855-413C-AFE5-089A1A59AD65}" destId="{63C83953-0917-468E-A844-38532A460883}" srcOrd="0" destOrd="0" presId="urn:microsoft.com/office/officeart/2005/8/layout/default#2"/>
    <dgm:cxn modelId="{BAA8FD6A-74F4-4F80-8652-8F59180E7461}" type="presOf" srcId="{590DE745-E28C-451B-A3E7-0C602CA3A63B}" destId="{7EE22EFA-E3DF-4EF6-8377-14653D31AD94}" srcOrd="0" destOrd="0" presId="urn:microsoft.com/office/officeart/2005/8/layout/default#2"/>
    <dgm:cxn modelId="{B2721DC6-5B94-4702-8B4B-95EF531F69F8}" type="presOf" srcId="{011A61CA-1D32-4607-949B-D283036576E8}" destId="{597B324E-28B9-4101-B21D-8F6C9D65325B}" srcOrd="0" destOrd="0" presId="urn:microsoft.com/office/officeart/2005/8/layout/default#2"/>
    <dgm:cxn modelId="{96E3C346-F666-4424-8DBF-4C1DBB722141}" type="presOf" srcId="{8F14A40C-F15A-46C5-B8BB-81544F13D9A2}" destId="{99E81FD0-F3E9-43C5-902A-6A11612F599E}" srcOrd="0" destOrd="0" presId="urn:microsoft.com/office/officeart/2005/8/layout/default#2"/>
    <dgm:cxn modelId="{5EDFA205-A0D9-4FDA-A919-68C65F1BEA81}" srcId="{C418153D-C9B1-4010-896A-C121666F042D}" destId="{A542BB34-3CDF-49AE-BDE0-40CE60F52A7E}" srcOrd="9" destOrd="0" parTransId="{571CF7DA-A502-4586-9FC9-FBE995D05F60}" sibTransId="{D7CD2CED-D2A9-4B9A-8F69-E4F6C38C04E3}"/>
    <dgm:cxn modelId="{24214825-800D-431E-B4F3-7FF343B3BE8C}" srcId="{C418153D-C9B1-4010-896A-C121666F042D}" destId="{0D5B0ED0-E978-4826-8072-31E8ED70CCCD}" srcOrd="7" destOrd="0" parTransId="{CCEF4D87-1CC2-42B9-AA9F-EBB9D4616E71}" sibTransId="{BE29BF2D-F721-4417-BA9B-34593D206E4A}"/>
    <dgm:cxn modelId="{3492B089-F666-44E5-98CC-BEECB506A079}" srcId="{C418153D-C9B1-4010-896A-C121666F042D}" destId="{DC82E6C3-A855-413C-AFE5-089A1A59AD65}" srcOrd="10" destOrd="0" parTransId="{29D2D627-10CE-42BE-8218-5128D56C8DD9}" sibTransId="{A287C187-76B7-43C6-841C-96564EEFC9BA}"/>
    <dgm:cxn modelId="{E00D82BF-B2FD-4295-B1D7-277061D1C0D5}" type="presOf" srcId="{0D5B0ED0-E978-4826-8072-31E8ED70CCCD}" destId="{D28DB185-EBCA-457E-9EC7-E92BB43808E1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2F4EE13C-6D93-47BC-A6DE-440FB5C175E4}" type="presParOf" srcId="{91D796DB-4FEE-4CC3-AD05-1991A3968169}" destId="{6F20A9B6-AB66-45D9-AC03-8203A07CED92}" srcOrd="0" destOrd="0" presId="urn:microsoft.com/office/officeart/2005/8/layout/default#2"/>
    <dgm:cxn modelId="{08DC7B99-834E-457C-9647-F403674FBEBB}" type="presParOf" srcId="{91D796DB-4FEE-4CC3-AD05-1991A3968169}" destId="{9348B2FC-5423-4C3A-8126-16029AA9F415}" srcOrd="1" destOrd="0" presId="urn:microsoft.com/office/officeart/2005/8/layout/default#2"/>
    <dgm:cxn modelId="{28A58F8B-8DC4-41E2-B43A-04377510CEF2}" type="presParOf" srcId="{91D796DB-4FEE-4CC3-AD05-1991A3968169}" destId="{7EE22EFA-E3DF-4EF6-8377-14653D31AD94}" srcOrd="2" destOrd="0" presId="urn:microsoft.com/office/officeart/2005/8/layout/default#2"/>
    <dgm:cxn modelId="{539E86F3-7A3D-4CAB-ADCB-AC0B2F635A21}" type="presParOf" srcId="{91D796DB-4FEE-4CC3-AD05-1991A3968169}" destId="{616BA227-8CCD-453D-A7D3-98D0D4F35DD8}" srcOrd="3" destOrd="0" presId="urn:microsoft.com/office/officeart/2005/8/layout/default#2"/>
    <dgm:cxn modelId="{F8D04C30-44D0-4961-A210-383513932CF2}" type="presParOf" srcId="{91D796DB-4FEE-4CC3-AD05-1991A3968169}" destId="{CEE978A8-7F57-4C14-8D34-863601262F0A}" srcOrd="4" destOrd="0" presId="urn:microsoft.com/office/officeart/2005/8/layout/default#2"/>
    <dgm:cxn modelId="{EA52EFCA-10EA-4651-82D3-9EF7DD4EDAB6}" type="presParOf" srcId="{91D796DB-4FEE-4CC3-AD05-1991A3968169}" destId="{2BF9CB2D-1EDD-4E16-BF45-AB6B3DFB006B}" srcOrd="5" destOrd="0" presId="urn:microsoft.com/office/officeart/2005/8/layout/default#2"/>
    <dgm:cxn modelId="{4069C2C0-0A21-46EE-8272-643845DCE402}" type="presParOf" srcId="{91D796DB-4FEE-4CC3-AD05-1991A3968169}" destId="{D6BCB54F-575A-4FB5-BA98-6EE7FE8FDF5D}" srcOrd="6" destOrd="0" presId="urn:microsoft.com/office/officeart/2005/8/layout/default#2"/>
    <dgm:cxn modelId="{80AADAEA-1F4F-4695-8027-D6F964A186CD}" type="presParOf" srcId="{91D796DB-4FEE-4CC3-AD05-1991A3968169}" destId="{C6AD9760-FD2C-4E09-8E0B-D519B991B3FF}" srcOrd="7" destOrd="0" presId="urn:microsoft.com/office/officeart/2005/8/layout/default#2"/>
    <dgm:cxn modelId="{C03505A8-D4FB-4B39-86B0-9DDBCD5BB1EB}" type="presParOf" srcId="{91D796DB-4FEE-4CC3-AD05-1991A3968169}" destId="{597B324E-28B9-4101-B21D-8F6C9D65325B}" srcOrd="8" destOrd="0" presId="urn:microsoft.com/office/officeart/2005/8/layout/default#2"/>
    <dgm:cxn modelId="{A91C9E6A-519D-4D63-9F0B-1DE3527A49AF}" type="presParOf" srcId="{91D796DB-4FEE-4CC3-AD05-1991A3968169}" destId="{A87E07F6-3F4D-46E7-84B3-0CF168B035D6}" srcOrd="9" destOrd="0" presId="urn:microsoft.com/office/officeart/2005/8/layout/default#2"/>
    <dgm:cxn modelId="{82257C15-DA6E-47A1-AE51-AC31C1B33FB7}" type="presParOf" srcId="{91D796DB-4FEE-4CC3-AD05-1991A3968169}" destId="{88590AC8-D988-4D68-890E-678455D8E2E6}" srcOrd="10" destOrd="0" presId="urn:microsoft.com/office/officeart/2005/8/layout/default#2"/>
    <dgm:cxn modelId="{9120F41E-3B07-4242-AEC7-2B85158CEE8F}" type="presParOf" srcId="{91D796DB-4FEE-4CC3-AD05-1991A3968169}" destId="{45675743-0F8E-42A4-A4F8-7CF80B144A9A}" srcOrd="11" destOrd="0" presId="urn:microsoft.com/office/officeart/2005/8/layout/default#2"/>
    <dgm:cxn modelId="{E95DAB64-DA3D-4FDA-A65F-D19835B724C8}" type="presParOf" srcId="{91D796DB-4FEE-4CC3-AD05-1991A3968169}" destId="{99E81FD0-F3E9-43C5-902A-6A11612F599E}" srcOrd="12" destOrd="0" presId="urn:microsoft.com/office/officeart/2005/8/layout/default#2"/>
    <dgm:cxn modelId="{2BDC022D-3629-4456-BE1C-245FC44FF512}" type="presParOf" srcId="{91D796DB-4FEE-4CC3-AD05-1991A3968169}" destId="{7A7E24B4-5A2C-4631-B58F-01D4742AC69F}" srcOrd="13" destOrd="0" presId="urn:microsoft.com/office/officeart/2005/8/layout/default#2"/>
    <dgm:cxn modelId="{B90A3751-8BF4-4C10-BDB2-AD66B98B651C}" type="presParOf" srcId="{91D796DB-4FEE-4CC3-AD05-1991A3968169}" destId="{D28DB185-EBCA-457E-9EC7-E92BB43808E1}" srcOrd="14" destOrd="0" presId="urn:microsoft.com/office/officeart/2005/8/layout/default#2"/>
    <dgm:cxn modelId="{E73F691B-A5ED-4CA8-B927-CD4C1772D157}" type="presParOf" srcId="{91D796DB-4FEE-4CC3-AD05-1991A3968169}" destId="{623BC005-9CD1-4F53-9558-4411F81FE4F2}" srcOrd="15" destOrd="0" presId="urn:microsoft.com/office/officeart/2005/8/layout/default#2"/>
    <dgm:cxn modelId="{5C224396-9EF6-4934-9053-F6DD8245EC48}" type="presParOf" srcId="{91D796DB-4FEE-4CC3-AD05-1991A3968169}" destId="{5A04A09D-31D8-4599-80A7-733F31161402}" srcOrd="16" destOrd="0" presId="urn:microsoft.com/office/officeart/2005/8/layout/default#2"/>
    <dgm:cxn modelId="{33CB02C6-CBB1-441F-8233-2914F36601C9}" type="presParOf" srcId="{91D796DB-4FEE-4CC3-AD05-1991A3968169}" destId="{82D62DEF-9262-4A06-BDF8-B02F4A291899}" srcOrd="17" destOrd="0" presId="urn:microsoft.com/office/officeart/2005/8/layout/default#2"/>
    <dgm:cxn modelId="{12943C9C-EB37-4E22-9210-DAC82BE86F55}" type="presParOf" srcId="{91D796DB-4FEE-4CC3-AD05-1991A3968169}" destId="{43D6616D-D893-4507-99F7-C0974F128B77}" srcOrd="18" destOrd="0" presId="urn:microsoft.com/office/officeart/2005/8/layout/default#2"/>
    <dgm:cxn modelId="{9A894CD0-7DCF-4CFF-ADB2-6C460404FD8C}" type="presParOf" srcId="{91D796DB-4FEE-4CC3-AD05-1991A3968169}" destId="{4B85C448-2E44-462D-BCF6-9A2501B9C06D}" srcOrd="19" destOrd="0" presId="urn:microsoft.com/office/officeart/2005/8/layout/default#2"/>
    <dgm:cxn modelId="{FB3202E3-EACE-440C-A321-9965502A6945}" type="presParOf" srcId="{91D796DB-4FEE-4CC3-AD05-1991A3968169}" destId="{63C83953-0917-468E-A844-38532A460883}" srcOrd="20" destOrd="0" presId="urn:microsoft.com/office/officeart/2005/8/layout/default#2"/>
    <dgm:cxn modelId="{77C143F9-4EB1-4725-A2AD-6B988864820A}" type="presParOf" srcId="{91D796DB-4FEE-4CC3-AD05-1991A3968169}" destId="{AC31C84B-F022-412D-B6A3-367744C28FA5}" srcOrd="21" destOrd="0" presId="urn:microsoft.com/office/officeart/2005/8/layout/default#2"/>
    <dgm:cxn modelId="{9E88E802-0EF9-4C22-9D58-42C5E306AE8A}" type="presParOf" srcId="{91D796DB-4FEE-4CC3-AD05-1991A3968169}" destId="{1AD3E922-AB1D-4349-9AC3-A304C7FA6E66}" srcOrd="22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социальной политики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3DA0B1-1C3B-4D5D-8C76-899B537EC5B2}" type="presOf" srcId="{8EAC8641-7AF1-4D92-A995-45B614C8DE9E}" destId="{223C94F4-7D53-4E44-90A4-0DF2FEB9A9A5}" srcOrd="0" destOrd="0" presId="urn:microsoft.com/office/officeart/2005/8/layout/vList2"/>
    <dgm:cxn modelId="{C56ACCEC-493D-4AD9-8A7E-4F42C48E2692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42F0F9A-1C84-45ED-BE25-D84E1A26875C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371 0</a:t>
          </a:r>
          <a:r>
            <a:rPr lang="en-US" b="1" i="1" dirty="0" smtClean="0"/>
            <a:t>9</a:t>
          </a:r>
          <a:r>
            <a:rPr lang="ru-RU" b="1" i="1" dirty="0" smtClean="0"/>
            <a:t>6                    тыс. руб. </a:t>
          </a:r>
        </a:p>
        <a:p>
          <a:r>
            <a:rPr lang="ru-RU" b="1" i="1" dirty="0" smtClean="0"/>
            <a:t>Переселение граждан из жилых помещений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</a:t>
          </a:r>
          <a:r>
            <a:rPr lang="en-US" b="1" i="1" dirty="0" smtClean="0"/>
            <a:t>3</a:t>
          </a:r>
          <a:r>
            <a:rPr lang="ru-RU" b="1" i="1" dirty="0" smtClean="0"/>
            <a:t> 559                                  тыс. руб. </a:t>
          </a:r>
        </a:p>
        <a:p>
          <a:r>
            <a:rPr lang="ru-RU" b="1" i="1" dirty="0" smtClean="0"/>
            <a:t>Молодые семьи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b="1" i="1" dirty="0" smtClean="0"/>
            <a:t>2 407</a:t>
          </a:r>
          <a:r>
            <a:rPr lang="ru-RU" b="1" i="1" dirty="0" smtClean="0"/>
            <a:t> тыс. руб. </a:t>
          </a:r>
        </a:p>
        <a:p>
          <a:r>
            <a:rPr lang="ru-RU" b="1" i="1" dirty="0" smtClean="0"/>
            <a:t>Прочие расходы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3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368675-7840-4603-971A-31CE698AD4BC}" type="presOf" srcId="{9F5E9840-A5BB-4519-8675-861BD6339F81}" destId="{CEE978A8-7F57-4C14-8D34-863601262F0A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CEA5B675-009D-41EC-88CB-F0480110FB31}" type="presOf" srcId="{C418153D-C9B1-4010-896A-C121666F042D}" destId="{91D796DB-4FEE-4CC3-AD05-1991A3968169}" srcOrd="0" destOrd="0" presId="urn:microsoft.com/office/officeart/2005/8/layout/default#2"/>
    <dgm:cxn modelId="{E1FE607E-501A-4645-9A3A-8AB4F063DDF7}" type="presOf" srcId="{590DE745-E28C-451B-A3E7-0C602CA3A63B}" destId="{7EE22EFA-E3DF-4EF6-8377-14653D31AD94}" srcOrd="0" destOrd="0" presId="urn:microsoft.com/office/officeart/2005/8/layout/default#2"/>
    <dgm:cxn modelId="{52A85E2C-88A3-4B55-AD3B-8E760C75ABD0}" type="presOf" srcId="{8546B3D6-2EDF-47F7-B685-EC043A10BBD5}" destId="{6F20A9B6-AB66-45D9-AC03-8203A07CED92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6435F27C-9C66-4B89-87F4-545AAFDEE83F}" type="presParOf" srcId="{91D796DB-4FEE-4CC3-AD05-1991A3968169}" destId="{6F20A9B6-AB66-45D9-AC03-8203A07CED92}" srcOrd="0" destOrd="0" presId="urn:microsoft.com/office/officeart/2005/8/layout/default#2"/>
    <dgm:cxn modelId="{BC7E3360-3B61-4C0C-B8A8-266489FFD281}" type="presParOf" srcId="{91D796DB-4FEE-4CC3-AD05-1991A3968169}" destId="{9348B2FC-5423-4C3A-8126-16029AA9F415}" srcOrd="1" destOrd="0" presId="urn:microsoft.com/office/officeart/2005/8/layout/default#2"/>
    <dgm:cxn modelId="{48852B98-9BC3-4447-874F-9268DA2E3903}" type="presParOf" srcId="{91D796DB-4FEE-4CC3-AD05-1991A3968169}" destId="{7EE22EFA-E3DF-4EF6-8377-14653D31AD94}" srcOrd="2" destOrd="0" presId="urn:microsoft.com/office/officeart/2005/8/layout/default#2"/>
    <dgm:cxn modelId="{E3037D64-9F15-4905-AA7F-A9E40214D75B}" type="presParOf" srcId="{91D796DB-4FEE-4CC3-AD05-1991A3968169}" destId="{616BA227-8CCD-453D-A7D3-98D0D4F35DD8}" srcOrd="3" destOrd="0" presId="urn:microsoft.com/office/officeart/2005/8/layout/default#2"/>
    <dgm:cxn modelId="{18CB721D-6350-4674-AD2F-0B511A0E2E77}" type="presParOf" srcId="{91D796DB-4FEE-4CC3-AD05-1991A3968169}" destId="{CEE978A8-7F57-4C14-8D34-863601262F0A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Прочие расходы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2D36B2-97A6-440C-9A85-7F5A1A08F2F3}" type="presOf" srcId="{8EAC8641-7AF1-4D92-A995-45B614C8DE9E}" destId="{223C94F4-7D53-4E44-90A4-0DF2FEB9A9A5}" srcOrd="0" destOrd="0" presId="urn:microsoft.com/office/officeart/2005/8/layout/vList2"/>
    <dgm:cxn modelId="{67995560-AFE8-4FA3-ABC5-5576D70EF680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F66F131-A0A6-4D24-84F1-E1A2A8C72EF3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b="1" i="1" dirty="0" smtClean="0"/>
            <a:t>206</a:t>
          </a:r>
          <a:r>
            <a:rPr lang="ru-RU" b="1" i="1" dirty="0" smtClean="0"/>
            <a:t> </a:t>
          </a:r>
          <a:r>
            <a:rPr lang="en-US" b="1" i="1" dirty="0" smtClean="0"/>
            <a:t>9</a:t>
          </a:r>
          <a:r>
            <a:rPr lang="ru-RU" b="1" i="1" dirty="0" smtClean="0"/>
            <a:t>3</a:t>
          </a:r>
          <a:r>
            <a:rPr lang="en-US" b="1" i="1" dirty="0" smtClean="0"/>
            <a:t>4</a:t>
          </a:r>
          <a:r>
            <a:rPr lang="ru-RU" b="1" i="1" dirty="0" smtClean="0"/>
            <a:t> тыс. руб. </a:t>
          </a:r>
        </a:p>
        <a:p>
          <a:r>
            <a:rPr lang="ru-RU" b="1" i="1" dirty="0" smtClean="0"/>
            <a:t>Общегосударственные вопросы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en-US" b="1" i="1" dirty="0" smtClean="0"/>
            <a:t>3</a:t>
          </a:r>
          <a:r>
            <a:rPr lang="ru-RU" b="1" i="1" dirty="0" smtClean="0"/>
            <a:t> 94</a:t>
          </a:r>
          <a:r>
            <a:rPr lang="en-US" b="1" i="1" dirty="0" smtClean="0"/>
            <a:t>1</a:t>
          </a:r>
          <a:r>
            <a:rPr lang="ru-RU" b="1" i="1" dirty="0" smtClean="0"/>
            <a:t> тыс. руб. </a:t>
          </a:r>
        </a:p>
        <a:p>
          <a:r>
            <a:rPr lang="ru-RU" b="1" i="1" dirty="0" smtClean="0"/>
            <a:t>Национальная безопасность и правоохранительная деятельность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b="1" i="1" dirty="0" smtClean="0"/>
            <a:t>3</a:t>
          </a:r>
          <a:r>
            <a:rPr lang="ru-RU" b="1" i="1" dirty="0" smtClean="0"/>
            <a:t> 6</a:t>
          </a:r>
          <a:r>
            <a:rPr lang="en-US" b="1" i="1" dirty="0" smtClean="0"/>
            <a:t>02</a:t>
          </a:r>
          <a:r>
            <a:rPr lang="ru-RU" b="1" i="1" dirty="0" smtClean="0"/>
            <a:t> тыс. руб. </a:t>
          </a:r>
        </a:p>
        <a:p>
          <a:r>
            <a:rPr lang="ru-RU" b="1" i="1" dirty="0" smtClean="0"/>
            <a:t>Образование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700 тыс. руб. </a:t>
          </a:r>
        </a:p>
        <a:p>
          <a:r>
            <a:rPr lang="ru-RU" b="1" i="1" dirty="0" smtClean="0"/>
            <a:t>Средства массовой информации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</a:t>
          </a:r>
          <a:r>
            <a:rPr lang="en-US" b="1" i="1" dirty="0" smtClean="0"/>
            <a:t>88</a:t>
          </a:r>
          <a:r>
            <a:rPr lang="ru-RU" b="1" i="1" dirty="0" smtClean="0"/>
            <a:t> </a:t>
          </a:r>
          <a:r>
            <a:rPr lang="en-US" b="1" i="1" dirty="0" smtClean="0"/>
            <a:t>418</a:t>
          </a:r>
          <a:r>
            <a:rPr lang="ru-RU" b="1" i="1" dirty="0" smtClean="0"/>
            <a:t> тыс. руб.</a:t>
          </a:r>
        </a:p>
        <a:p>
          <a:r>
            <a:rPr lang="ru-RU" b="1" i="1" dirty="0" smtClean="0"/>
            <a:t> Культура, кинематография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8EC71F4C-EFB3-4A7B-8BC0-A9D540673987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i="1" dirty="0" smtClean="0"/>
            <a:t>67</a:t>
          </a:r>
          <a:r>
            <a:rPr lang="ru-RU" b="1" i="1" dirty="0" smtClean="0"/>
            <a:t> </a:t>
          </a:r>
          <a:r>
            <a:rPr lang="en-US" b="1" i="1" dirty="0" smtClean="0"/>
            <a:t>23</a:t>
          </a:r>
          <a:r>
            <a:rPr lang="ru-RU" b="1" i="1" dirty="0" smtClean="0"/>
            <a:t>7 тыс. руб. </a:t>
          </a:r>
        </a:p>
        <a:p>
          <a:r>
            <a:rPr lang="ru-RU" b="1" i="1" dirty="0" smtClean="0"/>
            <a:t>Прочие расходы национальной экономики</a:t>
          </a:r>
        </a:p>
      </dgm:t>
    </dgm:pt>
    <dgm:pt modelId="{057943B9-2E31-413F-8C82-C6503EFA44A6}" type="parTrans" cxnId="{0D7A9B00-6150-4C08-A7F8-EF2B490F596A}">
      <dgm:prSet/>
      <dgm:spPr/>
      <dgm:t>
        <a:bodyPr/>
        <a:lstStyle/>
        <a:p>
          <a:endParaRPr lang="ru-RU"/>
        </a:p>
      </dgm:t>
    </dgm:pt>
    <dgm:pt modelId="{F47AFC7A-E513-4462-9540-F1A12152A338}" type="sibTrans" cxnId="{0D7A9B00-6150-4C08-A7F8-EF2B490F596A}">
      <dgm:prSet/>
      <dgm:spPr/>
      <dgm:t>
        <a:bodyPr/>
        <a:lstStyle/>
        <a:p>
          <a:endParaRPr lang="ru-RU"/>
        </a:p>
      </dgm:t>
    </dgm:pt>
    <dgm:pt modelId="{4929E82A-19BB-4DD1-A217-4815B42B1DD4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15</a:t>
          </a:r>
          <a:r>
            <a:rPr lang="en-US" b="1" i="1" dirty="0" smtClean="0"/>
            <a:t>8</a:t>
          </a:r>
          <a:r>
            <a:rPr lang="ru-RU" b="1" i="1" dirty="0" smtClean="0"/>
            <a:t> тыс. руб.</a:t>
          </a:r>
        </a:p>
        <a:p>
          <a:r>
            <a:rPr lang="ru-RU" b="1" i="1" dirty="0" smtClean="0"/>
            <a:t> Физическая культура</a:t>
          </a:r>
        </a:p>
      </dgm:t>
    </dgm:pt>
    <dgm:pt modelId="{9D0CD9C2-3C2D-4934-A9E7-FAFCBB0EEB7C}" type="parTrans" cxnId="{A5AE31B7-9FC4-4669-883A-B0C0C76B3A0A}">
      <dgm:prSet/>
      <dgm:spPr/>
      <dgm:t>
        <a:bodyPr/>
        <a:lstStyle/>
        <a:p>
          <a:endParaRPr lang="ru-RU"/>
        </a:p>
      </dgm:t>
    </dgm:pt>
    <dgm:pt modelId="{E41E8E6F-7227-4612-94B9-47955E14E527}" type="sibTrans" cxnId="{A5AE31B7-9FC4-4669-883A-B0C0C76B3A0A}">
      <dgm:prSet/>
      <dgm:spPr/>
      <dgm:t>
        <a:bodyPr/>
        <a:lstStyle/>
        <a:p>
          <a:endParaRPr lang="ru-RU"/>
        </a:p>
      </dgm:t>
    </dgm:pt>
    <dgm:pt modelId="{97B9FB4C-0FB5-4F56-AE0F-4866BEE60225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3 253 тыс. руб.</a:t>
          </a:r>
        </a:p>
        <a:p>
          <a:r>
            <a:rPr lang="ru-RU" b="1" i="1" dirty="0" smtClean="0"/>
            <a:t> Другие вопросы в области охраны окружающей среды</a:t>
          </a:r>
        </a:p>
      </dgm:t>
    </dgm:pt>
    <dgm:pt modelId="{5A74D714-A60C-420A-97EE-7318B527D0C4}" type="parTrans" cxnId="{4C5F416B-E2D4-475F-88C1-7C6D1B40288E}">
      <dgm:prSet/>
      <dgm:spPr/>
      <dgm:t>
        <a:bodyPr/>
        <a:lstStyle/>
        <a:p>
          <a:endParaRPr lang="ru-RU"/>
        </a:p>
      </dgm:t>
    </dgm:pt>
    <dgm:pt modelId="{C657A53B-E8C7-4424-8D78-AF0C3489352D}" type="sibTrans" cxnId="{4C5F416B-E2D4-475F-88C1-7C6D1B40288E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8" custLinFactNeighborY="-1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8" custLinFactX="100000" custLinFactNeighborX="120932" custLinFactNeighborY="-1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AA7A2879-9930-40C1-89CF-6D75A51B36CB}" type="pres">
      <dgm:prSet presAssocID="{74957F07-5A2D-41A5-87D1-076A6F1BEBE6}" presName="node" presStyleLbl="node1" presStyleIdx="4" presStyleCnt="8" custLinFactX="-9912" custLinFactNeighborX="-100000" custLinFactNeighborY="-22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F28A3-F958-4010-97B9-5C36FE0C79FF}" type="pres">
      <dgm:prSet presAssocID="{DD1220C6-FA15-44E3-A0C5-4B442AF1CBE5}" presName="sibTrans" presStyleCnt="0"/>
      <dgm:spPr/>
    </dgm:pt>
    <dgm:pt modelId="{4101DD33-678F-4ADD-929F-E6E8CC45F71F}" type="pres">
      <dgm:prSet presAssocID="{8EC71F4C-EFB3-4A7B-8BC0-A9D540673987}" presName="node" presStyleLbl="node1" presStyleIdx="5" presStyleCnt="8" custLinFactX="-10255" custLinFactNeighborX="-100000" custLinFactNeighborY="-1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503EB-10E1-4708-A1AB-1B4FAD499550}" type="pres">
      <dgm:prSet presAssocID="{F47AFC7A-E513-4462-9540-F1A12152A338}" presName="sibTrans" presStyleCnt="0"/>
      <dgm:spPr/>
    </dgm:pt>
    <dgm:pt modelId="{3EC4A997-672D-4EB3-B6E6-CA43573F98F7}" type="pres">
      <dgm:prSet presAssocID="{4929E82A-19BB-4DD1-A217-4815B42B1DD4}" presName="node" presStyleLbl="node1" presStyleIdx="6" presStyleCnt="8" custLinFactNeighborX="1846" custLinFactNeighborY="5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6F843A-7F2C-4EE1-8ACB-0AE1EF44BBA7}" type="pres">
      <dgm:prSet presAssocID="{E41E8E6F-7227-4612-94B9-47955E14E527}" presName="sibTrans" presStyleCnt="0"/>
      <dgm:spPr/>
    </dgm:pt>
    <dgm:pt modelId="{EB2BB4F7-64D1-40D4-8C1B-348EADB2AD3A}" type="pres">
      <dgm:prSet presAssocID="{97B9FB4C-0FB5-4F56-AE0F-4866BEE60225}" presName="node" presStyleLbl="node1" presStyleIdx="7" presStyleCnt="8" custLinFactNeighborX="2374" custLinFactNeighborY="5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BE390B-B93D-4F30-905E-C5F06A848735}" type="presOf" srcId="{590DE745-E28C-451B-A3E7-0C602CA3A63B}" destId="{7EE22EFA-E3DF-4EF6-8377-14653D31AD94}" srcOrd="0" destOrd="0" presId="urn:microsoft.com/office/officeart/2005/8/layout/default#2"/>
    <dgm:cxn modelId="{0D7A9B00-6150-4C08-A7F8-EF2B490F596A}" srcId="{C418153D-C9B1-4010-896A-C121666F042D}" destId="{8EC71F4C-EFB3-4A7B-8BC0-A9D540673987}" srcOrd="5" destOrd="0" parTransId="{057943B9-2E31-413F-8C82-C6503EFA44A6}" sibTransId="{F47AFC7A-E513-4462-9540-F1A12152A338}"/>
    <dgm:cxn modelId="{DCCFF94A-9D8F-417C-A03A-7C4BB1D9351E}" type="presOf" srcId="{74957F07-5A2D-41A5-87D1-076A6F1BEBE6}" destId="{AA7A2879-9930-40C1-89CF-6D75A51B36CB}" srcOrd="0" destOrd="0" presId="urn:microsoft.com/office/officeart/2005/8/layout/default#2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A5AE31B7-9FC4-4669-883A-B0C0C76B3A0A}" srcId="{C418153D-C9B1-4010-896A-C121666F042D}" destId="{4929E82A-19BB-4DD1-A217-4815B42B1DD4}" srcOrd="6" destOrd="0" parTransId="{9D0CD9C2-3C2D-4934-A9E7-FAFCBB0EEB7C}" sibTransId="{E41E8E6F-7227-4612-94B9-47955E14E527}"/>
    <dgm:cxn modelId="{FBFDCEAF-4E3C-4F18-8C0C-6EAEB3597137}" type="presOf" srcId="{36C92DCC-135D-4681-921F-B768B371B5C4}" destId="{D6BCB54F-575A-4FB5-BA98-6EE7FE8FDF5D}" srcOrd="0" destOrd="0" presId="urn:microsoft.com/office/officeart/2005/8/layout/default#2"/>
    <dgm:cxn modelId="{266BE8DC-2AA1-4FB0-8F1C-47BD9563C11B}" type="presOf" srcId="{8EC71F4C-EFB3-4A7B-8BC0-A9D540673987}" destId="{4101DD33-678F-4ADD-929F-E6E8CC45F71F}" srcOrd="0" destOrd="0" presId="urn:microsoft.com/office/officeart/2005/8/layout/default#2"/>
    <dgm:cxn modelId="{A65DD460-00E5-4B3C-827B-E1BD16322E01}" type="presOf" srcId="{4929E82A-19BB-4DD1-A217-4815B42B1DD4}" destId="{3EC4A997-672D-4EB3-B6E6-CA43573F98F7}" srcOrd="0" destOrd="0" presId="urn:microsoft.com/office/officeart/2005/8/layout/default#2"/>
    <dgm:cxn modelId="{9E9EA022-9ACB-419B-A9A5-7424A75D43AE}" srcId="{C418153D-C9B1-4010-896A-C121666F042D}" destId="{74957F07-5A2D-41A5-87D1-076A6F1BEBE6}" srcOrd="4" destOrd="0" parTransId="{35CB47AB-BFF6-407E-BA32-1D43ED3A3F2D}" sibTransId="{DD1220C6-FA15-44E3-A0C5-4B442AF1CBE5}"/>
    <dgm:cxn modelId="{9439C4F3-C616-47BB-93CF-8584EFCA3427}" type="presOf" srcId="{8546B3D6-2EDF-47F7-B685-EC043A10BBD5}" destId="{6F20A9B6-AB66-45D9-AC03-8203A07CED92}" srcOrd="0" destOrd="0" presId="urn:microsoft.com/office/officeart/2005/8/layout/default#2"/>
    <dgm:cxn modelId="{5CBE221F-6C9B-4A3E-B3C6-CF16D647756C}" type="presOf" srcId="{9F5E9840-A5BB-4519-8675-861BD6339F81}" destId="{CEE978A8-7F57-4C14-8D34-863601262F0A}" srcOrd="0" destOrd="0" presId="urn:microsoft.com/office/officeart/2005/8/layout/default#2"/>
    <dgm:cxn modelId="{4C5F416B-E2D4-475F-88C1-7C6D1B40288E}" srcId="{C418153D-C9B1-4010-896A-C121666F042D}" destId="{97B9FB4C-0FB5-4F56-AE0F-4866BEE60225}" srcOrd="7" destOrd="0" parTransId="{5A74D714-A60C-420A-97EE-7318B527D0C4}" sibTransId="{C657A53B-E8C7-4424-8D78-AF0C3489352D}"/>
    <dgm:cxn modelId="{5350C060-5DAF-4594-9C0D-B7BAB1999738}" type="presOf" srcId="{97B9FB4C-0FB5-4F56-AE0F-4866BEE60225}" destId="{EB2BB4F7-64D1-40D4-8C1B-348EADB2AD3A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944A4D55-35FA-4276-85F1-B6A808EADE78}" type="presOf" srcId="{C418153D-C9B1-4010-896A-C121666F042D}" destId="{91D796DB-4FEE-4CC3-AD05-1991A3968169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2CB13509-2439-4281-8C1E-9FB999AD760F}" type="presParOf" srcId="{91D796DB-4FEE-4CC3-AD05-1991A3968169}" destId="{6F20A9B6-AB66-45D9-AC03-8203A07CED92}" srcOrd="0" destOrd="0" presId="urn:microsoft.com/office/officeart/2005/8/layout/default#2"/>
    <dgm:cxn modelId="{3B025B3F-2F42-4A3C-94A5-E0BCE0D39B98}" type="presParOf" srcId="{91D796DB-4FEE-4CC3-AD05-1991A3968169}" destId="{9348B2FC-5423-4C3A-8126-16029AA9F415}" srcOrd="1" destOrd="0" presId="urn:microsoft.com/office/officeart/2005/8/layout/default#2"/>
    <dgm:cxn modelId="{D6355451-3F5A-4213-BBE0-AA618CA5549B}" type="presParOf" srcId="{91D796DB-4FEE-4CC3-AD05-1991A3968169}" destId="{7EE22EFA-E3DF-4EF6-8377-14653D31AD94}" srcOrd="2" destOrd="0" presId="urn:microsoft.com/office/officeart/2005/8/layout/default#2"/>
    <dgm:cxn modelId="{88ABB362-1984-4840-8304-ED28DD938286}" type="presParOf" srcId="{91D796DB-4FEE-4CC3-AD05-1991A3968169}" destId="{616BA227-8CCD-453D-A7D3-98D0D4F35DD8}" srcOrd="3" destOrd="0" presId="urn:microsoft.com/office/officeart/2005/8/layout/default#2"/>
    <dgm:cxn modelId="{0E8C897E-F05A-4688-B615-3A5F59A5AF05}" type="presParOf" srcId="{91D796DB-4FEE-4CC3-AD05-1991A3968169}" destId="{CEE978A8-7F57-4C14-8D34-863601262F0A}" srcOrd="4" destOrd="0" presId="urn:microsoft.com/office/officeart/2005/8/layout/default#2"/>
    <dgm:cxn modelId="{A308B540-8B38-4A0A-B1EF-CCDFD3D1B27D}" type="presParOf" srcId="{91D796DB-4FEE-4CC3-AD05-1991A3968169}" destId="{2BF9CB2D-1EDD-4E16-BF45-AB6B3DFB006B}" srcOrd="5" destOrd="0" presId="urn:microsoft.com/office/officeart/2005/8/layout/default#2"/>
    <dgm:cxn modelId="{BCB769AC-B3FC-43FE-8B04-2D5F39A93A46}" type="presParOf" srcId="{91D796DB-4FEE-4CC3-AD05-1991A3968169}" destId="{D6BCB54F-575A-4FB5-BA98-6EE7FE8FDF5D}" srcOrd="6" destOrd="0" presId="urn:microsoft.com/office/officeart/2005/8/layout/default#2"/>
    <dgm:cxn modelId="{5F7FF73C-390E-4C4C-8FD8-4FA1284C0F98}" type="presParOf" srcId="{91D796DB-4FEE-4CC3-AD05-1991A3968169}" destId="{C6AD9760-FD2C-4E09-8E0B-D519B991B3FF}" srcOrd="7" destOrd="0" presId="urn:microsoft.com/office/officeart/2005/8/layout/default#2"/>
    <dgm:cxn modelId="{A99B109A-DF27-4AE6-924D-D2C6C4C72C84}" type="presParOf" srcId="{91D796DB-4FEE-4CC3-AD05-1991A3968169}" destId="{AA7A2879-9930-40C1-89CF-6D75A51B36CB}" srcOrd="8" destOrd="0" presId="urn:microsoft.com/office/officeart/2005/8/layout/default#2"/>
    <dgm:cxn modelId="{AA614E78-CC59-4485-80EB-CAFC42106A9E}" type="presParOf" srcId="{91D796DB-4FEE-4CC3-AD05-1991A3968169}" destId="{DA8F28A3-F958-4010-97B9-5C36FE0C79FF}" srcOrd="9" destOrd="0" presId="urn:microsoft.com/office/officeart/2005/8/layout/default#2"/>
    <dgm:cxn modelId="{A9362681-58A3-4133-9F22-4B60757DFF58}" type="presParOf" srcId="{91D796DB-4FEE-4CC3-AD05-1991A3968169}" destId="{4101DD33-678F-4ADD-929F-E6E8CC45F71F}" srcOrd="10" destOrd="0" presId="urn:microsoft.com/office/officeart/2005/8/layout/default#2"/>
    <dgm:cxn modelId="{82980A14-5E50-4C2C-AA15-89477D027276}" type="presParOf" srcId="{91D796DB-4FEE-4CC3-AD05-1991A3968169}" destId="{E1D503EB-10E1-4708-A1AB-1B4FAD499550}" srcOrd="11" destOrd="0" presId="urn:microsoft.com/office/officeart/2005/8/layout/default#2"/>
    <dgm:cxn modelId="{0E1EB410-FEC1-43E9-8474-A05EFC163E42}" type="presParOf" srcId="{91D796DB-4FEE-4CC3-AD05-1991A3968169}" destId="{3EC4A997-672D-4EB3-B6E6-CA43573F98F7}" srcOrd="12" destOrd="0" presId="urn:microsoft.com/office/officeart/2005/8/layout/default#2"/>
    <dgm:cxn modelId="{7DF95288-8CC3-499E-B029-0923D9492CDD}" type="presParOf" srcId="{91D796DB-4FEE-4CC3-AD05-1991A3968169}" destId="{EE6F843A-7F2C-4EE1-8ACB-0AE1EF44BBA7}" srcOrd="13" destOrd="0" presId="urn:microsoft.com/office/officeart/2005/8/layout/default#2"/>
    <dgm:cxn modelId="{7F18F1DF-4A45-4EAD-B144-B4D8C4CF98DB}" type="presParOf" srcId="{91D796DB-4FEE-4CC3-AD05-1991A3968169}" destId="{EB2BB4F7-64D1-40D4-8C1B-348EADB2AD3A}" srcOrd="1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90"/>
          <a:ext cx="9144000" cy="764521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/>
            </a:rPr>
            <a:t>Основные параметры бюджета муниципального образования «город Усть-Кут» за 2025 год</a:t>
          </a:r>
          <a:endParaRPr lang="ru-RU" sz="2400" b="1" kern="1200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/>
          </a:endParaRPr>
        </a:p>
      </dsp:txBody>
      <dsp:txXfrm>
        <a:off x="37321" y="37411"/>
        <a:ext cx="9069358" cy="689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7951"/>
          <a:ext cx="9144000" cy="7488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 Структура  доходных источников в  2025 году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6553" y="44504"/>
        <a:ext cx="9070894" cy="6756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072"/>
          <a:ext cx="8928992" cy="76363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поступлений собственных доходов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за 2021-2025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7277" y="38349"/>
        <a:ext cx="8854438" cy="6890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08504" cy="718882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Анализ безвозмездных поступлений в 20</a:t>
          </a:r>
          <a:r>
            <a:rPr lang="en-US" sz="2400" b="1" kern="1200" baseline="0" dirty="0" smtClean="0">
              <a:solidFill>
                <a:schemeClr val="tx1"/>
              </a:solidFill>
            </a:rPr>
            <a:t>24</a:t>
          </a:r>
          <a:r>
            <a:rPr lang="ru-RU" sz="2400" b="1" kern="1200" baseline="0" dirty="0" smtClean="0">
              <a:solidFill>
                <a:schemeClr val="tx1"/>
              </a:solidFill>
            </a:rPr>
            <a:t>-202</a:t>
          </a:r>
          <a:r>
            <a:rPr lang="en-US" sz="2400" b="1" kern="1200" baseline="0" dirty="0" smtClean="0">
              <a:solidFill>
                <a:schemeClr val="tx1"/>
              </a:solidFill>
            </a:rPr>
            <a:t>5</a:t>
          </a:r>
          <a:r>
            <a:rPr lang="ru-RU" sz="2400" b="1" kern="1200" baseline="0" dirty="0" smtClean="0">
              <a:solidFill>
                <a:schemeClr val="tx1"/>
              </a:solidFill>
            </a:rPr>
            <a:t>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5093" y="35093"/>
        <a:ext cx="9038318" cy="6486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66"/>
          <a:ext cx="9144000" cy="1150795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Программно – целевые расходы 202</a:t>
          </a:r>
          <a:r>
            <a:rPr lang="en-US" sz="3600" b="1" kern="1200" baseline="0" dirty="0" smtClean="0">
              <a:solidFill>
                <a:schemeClr val="tx1"/>
              </a:solidFill>
            </a:rPr>
            <a:t>5</a:t>
          </a:r>
          <a:r>
            <a:rPr lang="ru-RU" sz="3600" b="1" kern="1200" baseline="0" dirty="0" smtClean="0">
              <a:solidFill>
                <a:schemeClr val="tx1"/>
              </a:solidFill>
            </a:rPr>
            <a:t> год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6177" y="56843"/>
        <a:ext cx="9031646" cy="10384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11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4846" y="55457"/>
        <a:ext cx="9034308" cy="10138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2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4830" y="54830"/>
        <a:ext cx="9034340" cy="10135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Формирования современной                       городской среды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4846" y="54846"/>
        <a:ext cx="9034308" cy="10138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44000" cy="89811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baseline="0" dirty="0" smtClean="0">
              <a:solidFill>
                <a:schemeClr val="tx1"/>
              </a:solidFill>
            </a:rPr>
            <a:t>Исполнение расходной части бюджета                    </a:t>
          </a:r>
          <a:br>
            <a:rPr lang="ru-RU" sz="2200" b="1" kern="1200" baseline="0" dirty="0" smtClean="0">
              <a:solidFill>
                <a:schemeClr val="tx1"/>
              </a:solidFill>
            </a:rPr>
          </a:br>
          <a:r>
            <a:rPr lang="ru-RU" sz="2200" b="1" kern="1200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r>
            <a:rPr lang="en-US" sz="2200" b="1" kern="1200" baseline="0" dirty="0" smtClean="0">
              <a:solidFill>
                <a:schemeClr val="tx1"/>
              </a:solidFill>
            </a:rPr>
            <a:t> </a:t>
          </a:r>
          <a:r>
            <a:rPr lang="ru-RU" sz="2200" b="1" kern="1200" baseline="0" dirty="0" smtClean="0">
              <a:solidFill>
                <a:schemeClr val="tx1"/>
              </a:solidFill>
            </a:rPr>
            <a:t>в 2025 году</a:t>
          </a:r>
          <a:endParaRPr lang="ru-RU" sz="2200" b="1" kern="1200" baseline="0" dirty="0">
            <a:solidFill>
              <a:schemeClr val="tx1"/>
            </a:solidFill>
          </a:endParaRPr>
        </a:p>
      </dsp:txBody>
      <dsp:txXfrm>
        <a:off x="43843" y="43843"/>
        <a:ext cx="9056314" cy="8104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жилищно-коммунального хозяйства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179647" y="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/>
            <a:t>1</a:t>
          </a:r>
          <a:r>
            <a:rPr lang="ru-RU" sz="2400" b="1" i="1" kern="1200" dirty="0" smtClean="0"/>
            <a:t>2</a:t>
          </a:r>
          <a:r>
            <a:rPr lang="en-US" sz="2400" b="1" i="1" kern="1200" dirty="0" smtClean="0"/>
            <a:t>4</a:t>
          </a:r>
          <a:r>
            <a:rPr lang="ru-RU" sz="2400" b="1" i="1" kern="1200" dirty="0" smtClean="0"/>
            <a:t> </a:t>
          </a:r>
          <a:r>
            <a:rPr lang="en-US" sz="2400" b="1" i="1" kern="1200" dirty="0" smtClean="0"/>
            <a:t>525</a:t>
          </a:r>
          <a:r>
            <a:rPr lang="ru-RU" sz="2400" b="1" i="1" kern="1200" dirty="0" smtClean="0"/>
            <a:t> 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Жилищное хозяйство</a:t>
          </a:r>
        </a:p>
      </dsp:txBody>
      <dsp:txXfrm>
        <a:off x="179647" y="0"/>
        <a:ext cx="3875071" cy="2325042"/>
      </dsp:txXfrm>
    </dsp:sp>
    <dsp:sp modelId="{7EE22EFA-E3DF-4EF6-8377-14653D31AD94}">
      <dsp:nvSpPr>
        <dsp:cNvPr id="0" name=""/>
        <dsp:cNvSpPr/>
      </dsp:nvSpPr>
      <dsp:spPr>
        <a:xfrm>
          <a:off x="4442225" y="1483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/>
            <a:t>299</a:t>
          </a:r>
          <a:r>
            <a:rPr lang="ru-RU" sz="2400" b="1" i="1" kern="1200" dirty="0" smtClean="0"/>
            <a:t> </a:t>
          </a:r>
          <a:r>
            <a:rPr lang="en-US" sz="2400" b="1" i="1" kern="1200" dirty="0" smtClean="0"/>
            <a:t>993 </a:t>
          </a:r>
          <a:r>
            <a:rPr lang="ru-RU" sz="2400" b="1" i="1" kern="1200" dirty="0" smtClean="0"/>
            <a:t>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Коммунальное хозяйство</a:t>
          </a:r>
          <a:endParaRPr lang="ru-RU" sz="2400" b="1" i="1" kern="1200" dirty="0"/>
        </a:p>
      </dsp:txBody>
      <dsp:txXfrm>
        <a:off x="4442225" y="1483"/>
        <a:ext cx="3875071" cy="2325042"/>
      </dsp:txXfrm>
    </dsp:sp>
    <dsp:sp modelId="{D6BCB54F-575A-4FB5-BA98-6EE7FE8FDF5D}">
      <dsp:nvSpPr>
        <dsp:cNvPr id="0" name=""/>
        <dsp:cNvSpPr/>
      </dsp:nvSpPr>
      <dsp:spPr>
        <a:xfrm>
          <a:off x="4498220" y="266430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4</a:t>
          </a:r>
          <a:r>
            <a:rPr lang="en-US" sz="2400" b="1" i="1" kern="1200" dirty="0" smtClean="0"/>
            <a:t>6</a:t>
          </a:r>
          <a:r>
            <a:rPr lang="ru-RU" sz="2400" b="1" i="1" kern="1200" dirty="0" smtClean="0"/>
            <a:t> 3</a:t>
          </a:r>
          <a:r>
            <a:rPr lang="en-US" sz="2400" b="1" i="1" kern="1200" dirty="0" smtClean="0"/>
            <a:t>91</a:t>
          </a:r>
          <a:r>
            <a:rPr lang="ru-RU" sz="2400" b="1" i="1" kern="1200" dirty="0" smtClean="0"/>
            <a:t> тыс. руб.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 Другие вопросы в области жилищно-коммунального хозяйства</a:t>
          </a:r>
          <a:endParaRPr lang="ru-RU" sz="2400" b="1" i="1" kern="1200" dirty="0"/>
        </a:p>
      </dsp:txBody>
      <dsp:txXfrm>
        <a:off x="4498220" y="2664300"/>
        <a:ext cx="3875071" cy="2325042"/>
      </dsp:txXfrm>
    </dsp:sp>
    <dsp:sp modelId="{AA7A2879-9930-40C1-89CF-6D75A51B36CB}">
      <dsp:nvSpPr>
        <dsp:cNvPr id="0" name=""/>
        <dsp:cNvSpPr/>
      </dsp:nvSpPr>
      <dsp:spPr>
        <a:xfrm>
          <a:off x="177748" y="2664300"/>
          <a:ext cx="3875071" cy="2325042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 </a:t>
          </a:r>
          <a:r>
            <a:rPr lang="ru-RU" sz="2400" b="1" i="1" kern="1200" dirty="0" smtClean="0"/>
            <a:t>2</a:t>
          </a:r>
          <a:r>
            <a:rPr lang="en-US" sz="2400" b="1" i="1" kern="1200" dirty="0" smtClean="0"/>
            <a:t>66</a:t>
          </a:r>
          <a:r>
            <a:rPr lang="ru-RU" sz="2400" b="1" i="1" kern="1200" dirty="0" smtClean="0"/>
            <a:t> 3</a:t>
          </a:r>
          <a:r>
            <a:rPr lang="en-US" sz="2400" b="1" i="1" kern="1200" dirty="0" smtClean="0"/>
            <a:t>37</a:t>
          </a:r>
          <a:r>
            <a:rPr lang="ru-RU" sz="2400" b="1" i="1" kern="1200" dirty="0" smtClean="0"/>
            <a:t> тыс. руб.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 Благоустройство</a:t>
          </a:r>
        </a:p>
      </dsp:txBody>
      <dsp:txXfrm>
        <a:off x="177748" y="2664300"/>
        <a:ext cx="3875071" cy="232504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2193976" y="3456389"/>
          <a:ext cx="1968652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20 390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Разработка ПСД на реконструкцию и капитальный ремонт автодорог и мостов </a:t>
          </a:r>
          <a:endParaRPr lang="ru-RU" sz="1400" b="1" i="1" kern="1200" dirty="0" smtClean="0"/>
        </a:p>
      </dsp:txBody>
      <dsp:txXfrm>
        <a:off x="2193976" y="3456389"/>
        <a:ext cx="1968652" cy="1216131"/>
      </dsp:txXfrm>
    </dsp:sp>
    <dsp:sp modelId="{7EE22EFA-E3DF-4EF6-8377-14653D31AD94}">
      <dsp:nvSpPr>
        <dsp:cNvPr id="0" name=""/>
        <dsp:cNvSpPr/>
      </dsp:nvSpPr>
      <dsp:spPr>
        <a:xfrm>
          <a:off x="2055521" y="1622046"/>
          <a:ext cx="2105394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8 591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Текущий ремонт тротуаров                     (народные инициативы) </a:t>
          </a:r>
          <a:endParaRPr lang="ru-RU" sz="1400" b="1" i="1" kern="1200" dirty="0"/>
        </a:p>
      </dsp:txBody>
      <dsp:txXfrm>
        <a:off x="2055521" y="1622046"/>
        <a:ext cx="2105394" cy="1216131"/>
      </dsp:txXfrm>
    </dsp:sp>
    <dsp:sp modelId="{CEE978A8-7F57-4C14-8D34-863601262F0A}">
      <dsp:nvSpPr>
        <dsp:cNvPr id="0" name=""/>
        <dsp:cNvSpPr/>
      </dsp:nvSpPr>
      <dsp:spPr>
        <a:xfrm>
          <a:off x="2391196" y="0"/>
          <a:ext cx="1917329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27 282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Ремонт              муниципальных дорог (областной бюджет) </a:t>
          </a:r>
          <a:endParaRPr lang="ru-RU" sz="1400" b="1" i="1" kern="1200" dirty="0"/>
        </a:p>
      </dsp:txBody>
      <dsp:txXfrm>
        <a:off x="2391196" y="0"/>
        <a:ext cx="1917329" cy="1216131"/>
      </dsp:txXfrm>
    </dsp:sp>
    <dsp:sp modelId="{D6BCB54F-575A-4FB5-BA98-6EE7FE8FDF5D}">
      <dsp:nvSpPr>
        <dsp:cNvPr id="0" name=""/>
        <dsp:cNvSpPr/>
      </dsp:nvSpPr>
      <dsp:spPr>
        <a:xfrm>
          <a:off x="6514459" y="3456389"/>
          <a:ext cx="1909947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smtClean="0"/>
            <a:t>29 667 </a:t>
          </a:r>
          <a:r>
            <a:rPr lang="ru-RU" sz="1400" b="1" i="1" kern="1200" dirty="0" smtClean="0"/>
            <a:t>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Прочие мероприятия</a:t>
          </a:r>
          <a:endParaRPr lang="ru-RU" sz="1400" b="1" i="1" kern="1200" dirty="0"/>
        </a:p>
      </dsp:txBody>
      <dsp:txXfrm>
        <a:off x="6514459" y="3456389"/>
        <a:ext cx="1909947" cy="1216131"/>
      </dsp:txXfrm>
    </dsp:sp>
    <dsp:sp modelId="{597B324E-28B9-4101-B21D-8F6C9D65325B}">
      <dsp:nvSpPr>
        <dsp:cNvPr id="0" name=""/>
        <dsp:cNvSpPr/>
      </dsp:nvSpPr>
      <dsp:spPr>
        <a:xfrm>
          <a:off x="4389279" y="0"/>
          <a:ext cx="1879866" cy="121613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145 808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Ремонт                муниципальных дорог (районный бюджет)</a:t>
          </a:r>
        </a:p>
      </dsp:txBody>
      <dsp:txXfrm>
        <a:off x="4389279" y="0"/>
        <a:ext cx="1879866" cy="1216131"/>
      </dsp:txXfrm>
    </dsp:sp>
    <dsp:sp modelId="{88590AC8-D988-4D68-890E-678455D8E2E6}">
      <dsp:nvSpPr>
        <dsp:cNvPr id="0" name=""/>
        <dsp:cNvSpPr/>
      </dsp:nvSpPr>
      <dsp:spPr>
        <a:xfrm>
          <a:off x="0" y="0"/>
          <a:ext cx="2070766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65 281 тыс. руб.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Содержание      внутригородских дорог </a:t>
          </a:r>
        </a:p>
      </dsp:txBody>
      <dsp:txXfrm>
        <a:off x="0" y="0"/>
        <a:ext cx="2070766" cy="1216131"/>
      </dsp:txXfrm>
    </dsp:sp>
    <dsp:sp modelId="{99E81FD0-F3E9-43C5-902A-6A11612F599E}">
      <dsp:nvSpPr>
        <dsp:cNvPr id="0" name=""/>
        <dsp:cNvSpPr/>
      </dsp:nvSpPr>
      <dsp:spPr>
        <a:xfrm>
          <a:off x="0" y="1610112"/>
          <a:ext cx="1871204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8 737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Обустройство, ремонт лестниц и тротуаров</a:t>
          </a:r>
        </a:p>
      </dsp:txBody>
      <dsp:txXfrm>
        <a:off x="0" y="1610112"/>
        <a:ext cx="1871204" cy="1216131"/>
      </dsp:txXfrm>
    </dsp:sp>
    <dsp:sp modelId="{D28DB185-EBCA-457E-9EC7-E92BB43808E1}">
      <dsp:nvSpPr>
        <dsp:cNvPr id="0" name=""/>
        <dsp:cNvSpPr/>
      </dsp:nvSpPr>
      <dsp:spPr>
        <a:xfrm>
          <a:off x="6476909" y="0"/>
          <a:ext cx="2020034" cy="121627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98 205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Ремонт                 муниципальных дорог                                         (местный бюджет)</a:t>
          </a:r>
        </a:p>
      </dsp:txBody>
      <dsp:txXfrm>
        <a:off x="6476909" y="0"/>
        <a:ext cx="2020034" cy="1216272"/>
      </dsp:txXfrm>
    </dsp:sp>
    <dsp:sp modelId="{5A04A09D-31D8-4599-80A7-733F31161402}">
      <dsp:nvSpPr>
        <dsp:cNvPr id="0" name=""/>
        <dsp:cNvSpPr/>
      </dsp:nvSpPr>
      <dsp:spPr>
        <a:xfrm>
          <a:off x="4426221" y="1584181"/>
          <a:ext cx="1901403" cy="121613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27 552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Приобретение </a:t>
          </a:r>
          <a:r>
            <a:rPr lang="ru-RU" sz="1400" b="1" i="1" kern="1200" dirty="0" err="1" smtClean="0"/>
            <a:t>спец.техники</a:t>
          </a:r>
          <a:r>
            <a:rPr lang="ru-RU" sz="1400" b="1" i="1" kern="1200" dirty="0" smtClean="0"/>
            <a:t> </a:t>
          </a:r>
          <a:endParaRPr lang="ru-RU" sz="1400" b="1" i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(</a:t>
          </a:r>
          <a:r>
            <a:rPr lang="ru-RU" sz="1400" b="1" i="1" kern="1200" dirty="0" smtClean="0"/>
            <a:t>районный бюджет)</a:t>
          </a:r>
        </a:p>
      </dsp:txBody>
      <dsp:txXfrm>
        <a:off x="4426221" y="1584181"/>
        <a:ext cx="1901403" cy="1216131"/>
      </dsp:txXfrm>
    </dsp:sp>
    <dsp:sp modelId="{43D6616D-D893-4507-99F7-C0974F128B77}">
      <dsp:nvSpPr>
        <dsp:cNvPr id="0" name=""/>
        <dsp:cNvSpPr/>
      </dsp:nvSpPr>
      <dsp:spPr>
        <a:xfrm>
          <a:off x="0" y="3456382"/>
          <a:ext cx="1968652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4 451 тыс. руб.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МП «Повышение безопасности дорожного движения»</a:t>
          </a:r>
        </a:p>
      </dsp:txBody>
      <dsp:txXfrm>
        <a:off x="0" y="3456382"/>
        <a:ext cx="1968652" cy="1216131"/>
      </dsp:txXfrm>
    </dsp:sp>
    <dsp:sp modelId="{63C83953-0917-468E-A844-38532A460883}">
      <dsp:nvSpPr>
        <dsp:cNvPr id="0" name=""/>
        <dsp:cNvSpPr/>
      </dsp:nvSpPr>
      <dsp:spPr>
        <a:xfrm>
          <a:off x="6586463" y="1584181"/>
          <a:ext cx="1901403" cy="121613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18 902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Приобретение </a:t>
          </a:r>
          <a:r>
            <a:rPr lang="ru-RU" sz="1400" b="1" i="1" kern="1200" dirty="0" err="1" smtClean="0"/>
            <a:t>спец.техники</a:t>
          </a:r>
          <a:r>
            <a:rPr lang="ru-RU" sz="1400" b="1" i="1" kern="1200" dirty="0" smtClean="0"/>
            <a:t> </a:t>
          </a:r>
          <a:endParaRPr lang="ru-RU" sz="1400" b="1" i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(</a:t>
          </a:r>
          <a:r>
            <a:rPr lang="ru-RU" sz="1400" b="1" i="1" kern="1200" dirty="0" smtClean="0"/>
            <a:t>местный бюджет) </a:t>
          </a:r>
        </a:p>
      </dsp:txBody>
      <dsp:txXfrm>
        <a:off x="6586463" y="1584181"/>
        <a:ext cx="1901403" cy="1216131"/>
      </dsp:txXfrm>
    </dsp:sp>
    <dsp:sp modelId="{1AD3E922-AB1D-4349-9AC3-A304C7FA6E66}">
      <dsp:nvSpPr>
        <dsp:cNvPr id="0" name=""/>
        <dsp:cNvSpPr/>
      </dsp:nvSpPr>
      <dsp:spPr>
        <a:xfrm>
          <a:off x="4318221" y="3456382"/>
          <a:ext cx="1968652" cy="1216131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  5 593 тыс. 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Ямочный ремонт</a:t>
          </a:r>
        </a:p>
      </dsp:txBody>
      <dsp:txXfrm>
        <a:off x="4318221" y="3456382"/>
        <a:ext cx="1968652" cy="121613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социальной политики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353901" y="0"/>
          <a:ext cx="3709115" cy="2225469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371 0</a:t>
          </a:r>
          <a:r>
            <a:rPr lang="en-US" sz="2800" b="1" i="1" kern="1200" dirty="0" smtClean="0"/>
            <a:t>9</a:t>
          </a:r>
          <a:r>
            <a:rPr lang="ru-RU" sz="2800" b="1" i="1" kern="1200" dirty="0" smtClean="0"/>
            <a:t>6                    тыс. руб.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Переселение граждан из жилых помещений</a:t>
          </a:r>
        </a:p>
      </dsp:txBody>
      <dsp:txXfrm>
        <a:off x="353901" y="0"/>
        <a:ext cx="3709115" cy="2225469"/>
      </dsp:txXfrm>
    </dsp:sp>
    <dsp:sp modelId="{7EE22EFA-E3DF-4EF6-8377-14653D31AD94}">
      <dsp:nvSpPr>
        <dsp:cNvPr id="0" name=""/>
        <dsp:cNvSpPr/>
      </dsp:nvSpPr>
      <dsp:spPr>
        <a:xfrm>
          <a:off x="4433927" y="1343"/>
          <a:ext cx="3709115" cy="2225469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1</a:t>
          </a:r>
          <a:r>
            <a:rPr lang="en-US" sz="2800" b="1" i="1" kern="1200" dirty="0" smtClean="0"/>
            <a:t>3</a:t>
          </a:r>
          <a:r>
            <a:rPr lang="ru-RU" sz="2800" b="1" i="1" kern="1200" dirty="0" smtClean="0"/>
            <a:t> 559                                  тыс. руб.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Молодые семьи</a:t>
          </a:r>
          <a:endParaRPr lang="ru-RU" sz="2800" b="1" i="1" kern="1200" dirty="0"/>
        </a:p>
      </dsp:txBody>
      <dsp:txXfrm>
        <a:off x="4433927" y="1343"/>
        <a:ext cx="3709115" cy="2225469"/>
      </dsp:txXfrm>
    </dsp:sp>
    <dsp:sp modelId="{CEE978A8-7F57-4C14-8D34-863601262F0A}">
      <dsp:nvSpPr>
        <dsp:cNvPr id="0" name=""/>
        <dsp:cNvSpPr/>
      </dsp:nvSpPr>
      <dsp:spPr>
        <a:xfrm>
          <a:off x="2393914" y="2597724"/>
          <a:ext cx="3709115" cy="2225469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smtClean="0"/>
            <a:t>2 407</a:t>
          </a:r>
          <a:r>
            <a:rPr lang="ru-RU" sz="2800" b="1" i="1" kern="1200" dirty="0" smtClean="0"/>
            <a:t> тыс. руб.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/>
            <a:t>Прочие расходы</a:t>
          </a:r>
          <a:endParaRPr lang="ru-RU" sz="2800" b="1" i="1" kern="1200" dirty="0"/>
        </a:p>
      </dsp:txBody>
      <dsp:txXfrm>
        <a:off x="2393914" y="2597724"/>
        <a:ext cx="3709115" cy="222546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484"/>
          <a:ext cx="9144000" cy="10483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Прочие расходы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175" y="52659"/>
        <a:ext cx="9041650" cy="94597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391656" y="0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1" kern="1200" dirty="0" smtClean="0"/>
            <a:t>206</a:t>
          </a:r>
          <a:r>
            <a:rPr lang="ru-RU" sz="1700" b="1" i="1" kern="1200" dirty="0" smtClean="0"/>
            <a:t> </a:t>
          </a:r>
          <a:r>
            <a:rPr lang="en-US" sz="1700" b="1" i="1" kern="1200" dirty="0" smtClean="0"/>
            <a:t>9</a:t>
          </a:r>
          <a:r>
            <a:rPr lang="ru-RU" sz="1700" b="1" i="1" kern="1200" dirty="0" smtClean="0"/>
            <a:t>3</a:t>
          </a:r>
          <a:r>
            <a:rPr lang="en-US" sz="1700" b="1" i="1" kern="1200" dirty="0" smtClean="0"/>
            <a:t>4</a:t>
          </a:r>
          <a:r>
            <a:rPr lang="ru-RU" sz="1700" b="1" i="1" kern="1200" dirty="0" smtClean="0"/>
            <a:t> тыс. руб.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Общегосударственные вопросы</a:t>
          </a:r>
        </a:p>
      </dsp:txBody>
      <dsp:txXfrm>
        <a:off x="391656" y="0"/>
        <a:ext cx="2410509" cy="1446305"/>
      </dsp:txXfrm>
    </dsp:sp>
    <dsp:sp modelId="{7EE22EFA-E3DF-4EF6-8377-14653D31AD94}">
      <dsp:nvSpPr>
        <dsp:cNvPr id="0" name=""/>
        <dsp:cNvSpPr/>
      </dsp:nvSpPr>
      <dsp:spPr>
        <a:xfrm>
          <a:off x="3043217" y="1758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1" kern="1200" dirty="0" smtClean="0"/>
            <a:t>3</a:t>
          </a:r>
          <a:r>
            <a:rPr lang="ru-RU" sz="1700" b="1" i="1" kern="1200" dirty="0" smtClean="0"/>
            <a:t> 94</a:t>
          </a:r>
          <a:r>
            <a:rPr lang="en-US" sz="1700" b="1" i="1" kern="1200" dirty="0" smtClean="0"/>
            <a:t>1</a:t>
          </a:r>
          <a:r>
            <a:rPr lang="ru-RU" sz="1700" b="1" i="1" kern="1200" dirty="0" smtClean="0"/>
            <a:t> тыс. руб.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Национальная безопасность и правоохранительная деятельность</a:t>
          </a:r>
          <a:endParaRPr lang="ru-RU" sz="1700" b="1" i="1" kern="1200" dirty="0"/>
        </a:p>
      </dsp:txBody>
      <dsp:txXfrm>
        <a:off x="3043217" y="1758"/>
        <a:ext cx="2410509" cy="1446305"/>
      </dsp:txXfrm>
    </dsp:sp>
    <dsp:sp modelId="{CEE978A8-7F57-4C14-8D34-863601262F0A}">
      <dsp:nvSpPr>
        <dsp:cNvPr id="0" name=""/>
        <dsp:cNvSpPr/>
      </dsp:nvSpPr>
      <dsp:spPr>
        <a:xfrm>
          <a:off x="5694777" y="1758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1" kern="1200" dirty="0" smtClean="0"/>
            <a:t>3</a:t>
          </a:r>
          <a:r>
            <a:rPr lang="ru-RU" sz="1700" b="1" i="1" kern="1200" dirty="0" smtClean="0"/>
            <a:t> 6</a:t>
          </a:r>
          <a:r>
            <a:rPr lang="en-US" sz="1700" b="1" i="1" kern="1200" dirty="0" smtClean="0"/>
            <a:t>02</a:t>
          </a:r>
          <a:r>
            <a:rPr lang="ru-RU" sz="1700" b="1" i="1" kern="1200" dirty="0" smtClean="0"/>
            <a:t> тыс. руб.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Образование</a:t>
          </a:r>
          <a:endParaRPr lang="ru-RU" sz="1700" b="1" i="1" kern="1200" dirty="0"/>
        </a:p>
      </dsp:txBody>
      <dsp:txXfrm>
        <a:off x="5694777" y="1758"/>
        <a:ext cx="2410509" cy="1446305"/>
      </dsp:txXfrm>
    </dsp:sp>
    <dsp:sp modelId="{D6BCB54F-575A-4FB5-BA98-6EE7FE8FDF5D}">
      <dsp:nvSpPr>
        <dsp:cNvPr id="0" name=""/>
        <dsp:cNvSpPr/>
      </dsp:nvSpPr>
      <dsp:spPr>
        <a:xfrm>
          <a:off x="5717243" y="1666639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700 тыс. руб.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Средства массовой информации</a:t>
          </a:r>
          <a:endParaRPr lang="ru-RU" sz="1700" b="1" i="1" kern="1200" dirty="0"/>
        </a:p>
      </dsp:txBody>
      <dsp:txXfrm>
        <a:off x="5717243" y="1666639"/>
        <a:ext cx="2410509" cy="1446305"/>
      </dsp:txXfrm>
    </dsp:sp>
    <dsp:sp modelId="{AA7A2879-9930-40C1-89CF-6D75A51B36CB}">
      <dsp:nvSpPr>
        <dsp:cNvPr id="0" name=""/>
        <dsp:cNvSpPr/>
      </dsp:nvSpPr>
      <dsp:spPr>
        <a:xfrm>
          <a:off x="393777" y="1656183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</a:t>
          </a:r>
          <a:r>
            <a:rPr lang="en-US" sz="1700" b="1" i="1" kern="1200" dirty="0" smtClean="0"/>
            <a:t>88</a:t>
          </a:r>
          <a:r>
            <a:rPr lang="ru-RU" sz="1700" b="1" i="1" kern="1200" dirty="0" smtClean="0"/>
            <a:t> </a:t>
          </a:r>
          <a:r>
            <a:rPr lang="en-US" sz="1700" b="1" i="1" kern="1200" dirty="0" smtClean="0"/>
            <a:t>418</a:t>
          </a:r>
          <a:r>
            <a:rPr lang="ru-RU" sz="1700" b="1" i="1" kern="1200" dirty="0" smtClean="0"/>
            <a:t> тыс. руб.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Культура, кинематография</a:t>
          </a:r>
        </a:p>
      </dsp:txBody>
      <dsp:txXfrm>
        <a:off x="393777" y="1656183"/>
        <a:ext cx="2410509" cy="1446305"/>
      </dsp:txXfrm>
    </dsp:sp>
    <dsp:sp modelId="{4101DD33-678F-4ADD-929F-E6E8CC45F71F}">
      <dsp:nvSpPr>
        <dsp:cNvPr id="0" name=""/>
        <dsp:cNvSpPr/>
      </dsp:nvSpPr>
      <dsp:spPr>
        <a:xfrm>
          <a:off x="3037070" y="1666639"/>
          <a:ext cx="2410509" cy="1446305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i="1" kern="1200" dirty="0" smtClean="0"/>
            <a:t>67</a:t>
          </a:r>
          <a:r>
            <a:rPr lang="ru-RU" sz="1700" b="1" i="1" kern="1200" dirty="0" smtClean="0"/>
            <a:t> </a:t>
          </a:r>
          <a:r>
            <a:rPr lang="en-US" sz="1700" b="1" i="1" kern="1200" dirty="0" smtClean="0"/>
            <a:t>23</a:t>
          </a:r>
          <a:r>
            <a:rPr lang="ru-RU" sz="1700" b="1" i="1" kern="1200" dirty="0" smtClean="0"/>
            <a:t>7 тыс. руб.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Прочие расходы национальной экономики</a:t>
          </a:r>
        </a:p>
      </dsp:txBody>
      <dsp:txXfrm>
        <a:off x="3037070" y="1666639"/>
        <a:ext cx="2410509" cy="1446305"/>
      </dsp:txXfrm>
    </dsp:sp>
    <dsp:sp modelId="{3EC4A997-672D-4EB3-B6E6-CA43573F98F7}">
      <dsp:nvSpPr>
        <dsp:cNvPr id="0" name=""/>
        <dsp:cNvSpPr/>
      </dsp:nvSpPr>
      <dsp:spPr>
        <a:xfrm>
          <a:off x="1761934" y="3378231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15</a:t>
          </a:r>
          <a:r>
            <a:rPr lang="en-US" sz="1700" b="1" i="1" kern="1200" dirty="0" smtClean="0"/>
            <a:t>8</a:t>
          </a:r>
          <a:r>
            <a:rPr lang="ru-RU" sz="1700" b="1" i="1" kern="1200" dirty="0" smtClean="0"/>
            <a:t> тыс. руб.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Физическая культура</a:t>
          </a:r>
        </a:p>
      </dsp:txBody>
      <dsp:txXfrm>
        <a:off x="1761934" y="3378231"/>
        <a:ext cx="2410509" cy="1446305"/>
      </dsp:txXfrm>
    </dsp:sp>
    <dsp:sp modelId="{EB2BB4F7-64D1-40D4-8C1B-348EADB2AD3A}">
      <dsp:nvSpPr>
        <dsp:cNvPr id="0" name=""/>
        <dsp:cNvSpPr/>
      </dsp:nvSpPr>
      <dsp:spPr>
        <a:xfrm>
          <a:off x="4426223" y="3378231"/>
          <a:ext cx="2410509" cy="1446305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3 253 тыс. руб.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 Другие вопросы в области охраны окружающей среды</a:t>
          </a:r>
        </a:p>
      </dsp:txBody>
      <dsp:txXfrm>
        <a:off x="4426223" y="3378231"/>
        <a:ext cx="2410509" cy="1446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0.39505</cdr:x>
      <cdr:y>0.38448</cdr:y>
    </cdr:from>
    <cdr:to>
      <cdr:x>0.62086</cdr:x>
      <cdr:y>0.53095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63688" y="1512168"/>
          <a:ext cx="1008128" cy="576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0.37037</cdr:x>
      <cdr:y>0.65</cdr:y>
    </cdr:from>
    <cdr:to>
      <cdr:x>0.64198</cdr:x>
      <cdr:y>0.81667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60240" y="2808312"/>
          <a:ext cx="1584205" cy="7200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1</a:t>
          </a:r>
          <a:r>
            <a:rPr lang="en-US" sz="1800" b="1" dirty="0" smtClean="0">
              <a:solidFill>
                <a:srgbClr val="275335"/>
              </a:solidFill>
            </a:rPr>
            <a:t> </a:t>
          </a:r>
          <a:r>
            <a:rPr lang="ru-RU" sz="1800" b="1" dirty="0" smtClean="0">
              <a:solidFill>
                <a:srgbClr val="275335"/>
              </a:solidFill>
            </a:rPr>
            <a:t>959</a:t>
          </a:r>
          <a:r>
            <a:rPr lang="en-US" sz="1800" b="1" dirty="0" smtClean="0">
              <a:solidFill>
                <a:srgbClr val="275335"/>
              </a:solidFill>
            </a:rPr>
            <a:t> </a:t>
          </a:r>
          <a:r>
            <a:rPr lang="ru-RU" sz="1800" b="1" dirty="0" smtClean="0">
              <a:solidFill>
                <a:srgbClr val="275335"/>
              </a:solidFill>
            </a:rPr>
            <a:t>010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0.60465</cdr:x>
      <cdr:y>0.50383</cdr:y>
    </cdr:from>
    <cdr:to>
      <cdr:x>0.76543</cdr:x>
      <cdr:y>0.6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26682" y="2176770"/>
          <a:ext cx="937802" cy="41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0.18906</cdr:x>
      <cdr:y>0.55</cdr:y>
    </cdr:from>
    <cdr:to>
      <cdr:x>0.7208</cdr:x>
      <cdr:y>0.775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37647" y="1584176"/>
          <a:ext cx="1512167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- 95</a:t>
          </a:r>
          <a:r>
            <a:rPr lang="en-US" sz="1800" b="1" dirty="0" smtClean="0">
              <a:solidFill>
                <a:srgbClr val="275335"/>
              </a:solidFill>
            </a:rPr>
            <a:t> </a:t>
          </a:r>
          <a:r>
            <a:rPr lang="ru-RU" sz="1800" b="1" dirty="0" smtClean="0">
              <a:solidFill>
                <a:srgbClr val="275335"/>
              </a:solidFill>
            </a:rPr>
            <a:t>939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0.65835</cdr:x>
      <cdr:y>0.3</cdr:y>
    </cdr:from>
    <cdr:to>
      <cdr:x>1</cdr:x>
      <cdr:y>0.5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72208" y="864096"/>
          <a:ext cx="971600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</cdr:x>
      <cdr:y>0.15</cdr:y>
    </cdr:from>
    <cdr:to>
      <cdr:x>1</cdr:x>
      <cdr:y>0.275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0" y="432048"/>
          <a:ext cx="28438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60" b="1" dirty="0" smtClean="0">
              <a:solidFill>
                <a:srgbClr val="275335"/>
              </a:solidFill>
            </a:rPr>
            <a:t>Дефицит-/профицит+</a:t>
          </a:r>
        </a:p>
        <a:p xmlns:a="http://schemas.openxmlformats.org/drawingml/2006/main">
          <a:endParaRPr lang="ru-RU" sz="2160" b="1" dirty="0">
            <a:solidFill>
              <a:srgbClr val="27533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0.78245</cdr:x>
      <cdr:y>0.85753</cdr:y>
    </cdr:from>
    <cdr:to>
      <cdr:x>0.96636</cdr:x>
      <cdr:y>0.97985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44968" y="4279076"/>
          <a:ext cx="1256302" cy="6103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Безвозмездные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</a:t>
          </a:r>
          <a:r>
            <a:rPr lang="ru-RU" sz="1100" dirty="0" smtClean="0"/>
            <a:t>поступления</a:t>
          </a:r>
        </a:p>
        <a:p xmlns:a="http://schemas.openxmlformats.org/drawingml/2006/main">
          <a:r>
            <a:rPr lang="en-US" b="1" dirty="0" smtClean="0"/>
            <a:t>1 </a:t>
          </a:r>
          <a:r>
            <a:rPr lang="ru-RU" b="1" dirty="0" smtClean="0"/>
            <a:t>073</a:t>
          </a:r>
          <a:r>
            <a:rPr lang="en-US" b="1" dirty="0" smtClean="0"/>
            <a:t> </a:t>
          </a:r>
          <a:r>
            <a:rPr lang="ru-RU" b="1" dirty="0" smtClean="0"/>
            <a:t>073</a:t>
          </a:r>
          <a:r>
            <a:rPr lang="en-US" b="1" dirty="0" smtClean="0"/>
            <a:t> </a:t>
          </a:r>
          <a:r>
            <a:rPr lang="ru-RU" b="1" dirty="0" err="1" smtClean="0"/>
            <a:t>тыс.руб</a:t>
          </a:r>
          <a:r>
            <a:rPr lang="ru-RU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0.78245</cdr:x>
      <cdr:y>0.7574</cdr:y>
    </cdr:from>
    <cdr:to>
      <cdr:x>0.83993</cdr:x>
      <cdr:y>0.85183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 flipV="1">
          <a:off x="5344968" y="3779440"/>
          <a:ext cx="392650" cy="4712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0.66512</cdr:x>
      <cdr:y>0</cdr:y>
    </cdr:from>
    <cdr:to>
      <cdr:x>0.83047</cdr:x>
      <cdr:y>0.09011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166770" y="-1559363"/>
          <a:ext cx="1035868" cy="449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    Акцизы</a:t>
          </a:r>
        </a:p>
        <a:p xmlns:a="http://schemas.openxmlformats.org/drawingml/2006/main">
          <a:r>
            <a:rPr lang="ru-RU" b="1" dirty="0"/>
            <a:t>2</a:t>
          </a:r>
          <a:r>
            <a:rPr lang="ru-RU" b="1" dirty="0" smtClean="0"/>
            <a:t>1 367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0.49845</cdr:x>
      <cdr:y>0.03634</cdr:y>
    </cdr:from>
    <cdr:to>
      <cdr:x>0.66512</cdr:x>
      <cdr:y>0.13232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3122654" y="181334"/>
          <a:ext cx="1044116" cy="47894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0.73679</cdr:x>
      <cdr:y>0.86048</cdr:y>
    </cdr:from>
    <cdr:to>
      <cdr:x>0.97933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15787" y="4293808"/>
          <a:ext cx="1519422" cy="696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0.11504</cdr:x>
      <cdr:y>0.36778</cdr:y>
    </cdr:from>
    <cdr:to>
      <cdr:x>0.19214</cdr:x>
      <cdr:y>0.43993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>
          <a:off x="785832" y="1835224"/>
          <a:ext cx="526688" cy="36004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0.28448</cdr:x>
      <cdr:y>0.21622</cdr:y>
    </cdr:from>
    <cdr:to>
      <cdr:x>0.32759</cdr:x>
      <cdr:y>0.24324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152128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0.17241</cdr:x>
      <cdr:y>0.56757</cdr:y>
    </cdr:from>
    <cdr:to>
      <cdr:x>0.26724</cdr:x>
      <cdr:y>0.62162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40161" y="3024336"/>
          <a:ext cx="79208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371 364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0.37931</cdr:x>
      <cdr:y>0.27027</cdr:y>
    </cdr:from>
    <cdr:to>
      <cdr:x>0.46159</cdr:x>
      <cdr:y>0.32432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68352" y="1440160"/>
          <a:ext cx="687279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675 815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0.53448</cdr:x>
      <cdr:y>0.28378</cdr:y>
    </cdr:from>
    <cdr:to>
      <cdr:x>0.60916</cdr:x>
      <cdr:y>0.33783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4496" y="1512168"/>
          <a:ext cx="623797" cy="288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660 138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0.71552</cdr:x>
      <cdr:y>0.14865</cdr:y>
    </cdr:from>
    <cdr:to>
      <cdr:x>0.79801</cdr:x>
      <cdr:y>0.20271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76664" y="792088"/>
          <a:ext cx="68903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803 506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0.87069</cdr:x>
      <cdr:y>0.16216</cdr:y>
    </cdr:from>
    <cdr:to>
      <cdr:x>0.9569</cdr:x>
      <cdr:y>0.22023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272808" y="864096"/>
          <a:ext cx="720106" cy="309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789 998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0.22414</cdr:x>
      <cdr:y>0.37838</cdr:y>
    </cdr:from>
    <cdr:to>
      <cdr:x>0.30173</cdr:x>
      <cdr:y>0.43244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872208" y="2016224"/>
          <a:ext cx="64810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0" dirty="0" smtClean="0"/>
            <a:t>+82,0 %</a:t>
          </a:r>
          <a:endParaRPr lang="ru-RU" sz="1400" b="0" dirty="0"/>
        </a:p>
      </cdr:txBody>
    </cdr:sp>
  </cdr:relSizeAnchor>
  <cdr:relSizeAnchor xmlns:cdr="http://schemas.openxmlformats.org/drawingml/2006/chartDrawing">
    <cdr:from>
      <cdr:x>0.44828</cdr:x>
      <cdr:y>0.2027</cdr:y>
    </cdr:from>
    <cdr:to>
      <cdr:x>0.53449</cdr:x>
      <cdr:y>0.25676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744416" y="1080120"/>
          <a:ext cx="720106" cy="288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-</a:t>
          </a:r>
          <a:r>
            <a:rPr lang="ru-RU" sz="1400" b="0" dirty="0" smtClean="0"/>
            <a:t>2,3 %</a:t>
          </a:r>
          <a:endParaRPr lang="ru-RU" sz="1400" b="0" dirty="0"/>
        </a:p>
      </cdr:txBody>
    </cdr:sp>
  </cdr:relSizeAnchor>
  <cdr:relSizeAnchor xmlns:cdr="http://schemas.openxmlformats.org/drawingml/2006/chartDrawing">
    <cdr:from>
      <cdr:x>0.59483</cdr:x>
      <cdr:y>0.13514</cdr:y>
    </cdr:from>
    <cdr:to>
      <cdr:x>0.67241</cdr:x>
      <cdr:y>0.1892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968552" y="720080"/>
          <a:ext cx="648020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/>
            <a:t>+</a:t>
          </a:r>
          <a:r>
            <a:rPr lang="ru-RU" sz="1400" dirty="0" smtClean="0"/>
            <a:t>21,7 </a:t>
          </a:r>
          <a:r>
            <a:rPr lang="ru-RU" sz="1600" b="1" dirty="0" smtClean="0"/>
            <a:t>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0.80172</cdr:x>
      <cdr:y>0.06757</cdr:y>
    </cdr:from>
    <cdr:to>
      <cdr:x>0.87931</cdr:x>
      <cdr:y>0.12163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696744" y="360040"/>
          <a:ext cx="64810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/>
            <a:t>-1,7 </a:t>
          </a:r>
          <a:r>
            <a:rPr lang="ru-RU" sz="1600" b="1" dirty="0" smtClean="0"/>
            <a:t>%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0.55898</cdr:x>
      <cdr:y>0.17951</cdr:y>
    </cdr:from>
    <cdr:to>
      <cdr:x>0.65599</cdr:x>
      <cdr:y>0.22788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68552" y="1096834"/>
          <a:ext cx="862286" cy="295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1</a:t>
          </a:r>
          <a:r>
            <a:rPr lang="en-US" sz="1200" b="1" dirty="0" smtClean="0"/>
            <a:t> 098 855</a:t>
          </a:r>
          <a:r>
            <a:rPr lang="ru-RU" sz="1200" b="1" dirty="0" smtClean="0"/>
            <a:t> </a:t>
          </a:r>
        </a:p>
      </cdr:txBody>
    </cdr:sp>
  </cdr:relSizeAnchor>
  <cdr:relSizeAnchor xmlns:cdr="http://schemas.openxmlformats.org/drawingml/2006/chartDrawing">
    <cdr:from>
      <cdr:x>0.04861</cdr:x>
      <cdr:y>0</cdr:y>
    </cdr:from>
    <cdr:to>
      <cdr:x>0.14706</cdr:x>
      <cdr:y>0.04565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2048" y="0"/>
          <a:ext cx="875114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0.14706</cdr:x>
      <cdr:y>0.04565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759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0.41316</cdr:x>
      <cdr:y>0.47753</cdr:y>
    </cdr:from>
    <cdr:to>
      <cdr:x>0.49953</cdr:x>
      <cdr:y>0.528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72408" y="2917699"/>
          <a:ext cx="767711" cy="308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/>
            <a:t> </a:t>
          </a:r>
          <a:r>
            <a:rPr lang="en-US" sz="1200" b="1" dirty="0" smtClean="0"/>
            <a:t>73 988</a:t>
          </a:r>
          <a:endParaRPr lang="ru-RU" sz="1200" b="1" dirty="0" smtClean="0"/>
        </a:p>
        <a:p xmlns:a="http://schemas.openxmlformats.org/drawingml/2006/main">
          <a:pPr algn="ctr"/>
          <a:r>
            <a:rPr lang="ru-RU" sz="1200" b="1" dirty="0" smtClean="0"/>
            <a:t> 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0.31266</cdr:x>
      <cdr:y>0.46459</cdr:y>
    </cdr:from>
    <cdr:to>
      <cdr:x>0.38513</cdr:x>
      <cdr:y>0.51084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79125" y="2838661"/>
          <a:ext cx="644159" cy="282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/>
            <a:t>25 489</a:t>
          </a:r>
          <a:r>
            <a:rPr lang="ru-RU" sz="1200" b="1" dirty="0" smtClean="0"/>
            <a:t> </a:t>
          </a:r>
        </a:p>
      </cdr:txBody>
    </cdr:sp>
  </cdr:relSizeAnchor>
  <cdr:relSizeAnchor xmlns:cdr="http://schemas.openxmlformats.org/drawingml/2006/chartDrawing">
    <cdr:from>
      <cdr:x>0.48607</cdr:x>
      <cdr:y>0.49148</cdr:y>
    </cdr:from>
    <cdr:to>
      <cdr:x>0.56109</cdr:x>
      <cdr:y>0.53866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20480" y="3002922"/>
          <a:ext cx="666825" cy="2882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/>
            <a:t>75 383</a:t>
          </a:r>
          <a:endParaRPr lang="ru-RU" sz="1200" b="1" dirty="0" smtClean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0.50847</cdr:x>
      <cdr:y>0.41184</cdr:y>
    </cdr:from>
    <cdr:to>
      <cdr:x>0.76271</cdr:x>
      <cdr:y>0.56973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34" y="1126911"/>
          <a:ext cx="1080131" cy="43203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4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400" dirty="0" smtClean="0">
              <a:solidFill>
                <a:schemeClr val="tx1"/>
              </a:solidFill>
            </a:rPr>
            <a:t>82</a:t>
          </a:r>
          <a:r>
            <a:rPr lang="ru-RU" sz="2400" dirty="0" smtClean="0">
              <a:solidFill>
                <a:schemeClr val="tx1"/>
              </a:solidFill>
            </a:rPr>
            <a:t>,</a:t>
          </a:r>
          <a:r>
            <a:rPr lang="en-US" sz="2400" dirty="0" smtClean="0">
              <a:solidFill>
                <a:schemeClr val="tx1"/>
              </a:solidFill>
            </a:rPr>
            <a:t>2</a:t>
          </a:r>
          <a:r>
            <a:rPr lang="ru-RU" sz="2400" dirty="0" smtClean="0">
              <a:solidFill>
                <a:schemeClr val="tx1"/>
              </a:solidFill>
            </a:rPr>
            <a:t> %</a:t>
          </a:r>
          <a:endParaRPr lang="ru-RU" sz="2400" dirty="0">
            <a:solidFill>
              <a:schemeClr val="tx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0.00014</cdr:x>
      <cdr:y>0.00019</cdr:y>
    </cdr:to>
    <cdr:grpSp>
      <cdr:nvGrpSpPr>
        <cdr:cNvPr id="2" name="Group 51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0" y="0"/>
          <a:ext cx="590" cy="908"/>
          <a:chOff x="-3432" y="-1003"/>
          <a:chExt cx="1" cy="1"/>
        </a:xfrm>
      </cdr:grpSpPr>
      <cdr:sp macro="" textlink="">
        <cdr:nvSpPr>
          <cdr:cNvPr id="3" name="Oval 52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38100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anchor="ctr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4" name="Oval 53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5" name="Oval 54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6" name="Oval 55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7" name="Oval 56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</cdr:grpSp>
  </cdr:relSizeAnchor>
  <cdr:relSizeAnchor xmlns:cdr="http://schemas.openxmlformats.org/drawingml/2006/chartDrawing">
    <cdr:from>
      <cdr:x>0.50649</cdr:x>
      <cdr:y>0.55932</cdr:y>
    </cdr:from>
    <cdr:to>
      <cdr:x>0.67141</cdr:x>
      <cdr:y>0.77455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083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0.30426</cdr:x>
      <cdr:y>0.43962</cdr:y>
    </cdr:from>
    <cdr:to>
      <cdr:x>0.62897</cdr:x>
      <cdr:y>0.60914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390547" y="2133228"/>
          <a:ext cx="1484001" cy="822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1 959 010</a:t>
          </a:r>
        </a:p>
        <a:p xmlns:a="http://schemas.openxmlformats.org/drawingml/2006/main">
          <a:pPr algn="ctr"/>
          <a:r>
            <a:rPr lang="ru-RU" sz="1800" b="1" dirty="0" smtClean="0"/>
            <a:t>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0.86251</cdr:x>
      <cdr:y>0.87086</cdr:y>
    </cdr:from>
    <cdr:to>
      <cdr:x>0.87874</cdr:x>
      <cdr:y>0.88701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825356" y="3884078"/>
          <a:ext cx="72008" cy="7200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0.0908</cdr:x>
      <cdr:y>0.79498</cdr:y>
    </cdr:from>
    <cdr:to>
      <cdr:x>0.29697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02703" y="35456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0.09213</cdr:x>
      <cdr:y>0</cdr:y>
    </cdr:from>
    <cdr:to>
      <cdr:x>0.50475</cdr:x>
      <cdr:y>0.16502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21062" y="-1467546"/>
          <a:ext cx="1885770" cy="815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0.26968</cdr:x>
      <cdr:y>0.66725</cdr:y>
    </cdr:from>
    <cdr:to>
      <cdr:x>0.55838</cdr:x>
      <cdr:y>0.87818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135881" y="3189170"/>
          <a:ext cx="1215993" cy="10081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ЖКХ</a:t>
          </a:r>
        </a:p>
        <a:p xmlns:a="http://schemas.openxmlformats.org/drawingml/2006/main">
          <a:pPr algn="ctr"/>
          <a:r>
            <a:rPr lang="ru-RU" sz="1400" b="1" dirty="0" smtClean="0"/>
            <a:t>737 246</a:t>
          </a:r>
        </a:p>
        <a:p xmlns:a="http://schemas.openxmlformats.org/drawingml/2006/main">
          <a:pPr algn="ctr"/>
          <a:r>
            <a:rPr lang="ru-RU" sz="1400" b="1" dirty="0" err="1" smtClean="0"/>
            <a:t>тыс.руб</a:t>
          </a:r>
          <a:r>
            <a:rPr lang="ru-RU" sz="1400" b="1" dirty="0" smtClean="0"/>
            <a:t>. </a:t>
          </a:r>
        </a:p>
        <a:p xmlns:a="http://schemas.openxmlformats.org/drawingml/2006/main">
          <a:pPr algn="ctr"/>
          <a:r>
            <a:rPr lang="ru-RU" sz="1400" b="1" dirty="0" smtClean="0"/>
            <a:t>(37,63%)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0.70748</cdr:x>
      <cdr:y>0.31321</cdr:y>
    </cdr:from>
    <cdr:to>
      <cdr:x>0.8536</cdr:x>
      <cdr:y>0.55761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979877" y="1496982"/>
          <a:ext cx="615452" cy="1168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Нац. экономика</a:t>
          </a:r>
        </a:p>
        <a:p xmlns:a="http://schemas.openxmlformats.org/drawingml/2006/main">
          <a:pPr algn="ctr"/>
          <a:r>
            <a:rPr lang="ru-RU" sz="1400" b="1" dirty="0" smtClean="0"/>
            <a:t>527 695</a:t>
          </a:r>
        </a:p>
        <a:p xmlns:a="http://schemas.openxmlformats.org/drawingml/2006/main">
          <a:pPr algn="ctr"/>
          <a:r>
            <a:rPr lang="ru-RU" sz="1400" b="1" dirty="0" err="1" smtClean="0"/>
            <a:t>тыс.руб</a:t>
          </a:r>
          <a:r>
            <a:rPr lang="ru-RU" sz="1400" b="1" dirty="0" smtClean="0"/>
            <a:t>.</a:t>
          </a:r>
        </a:p>
        <a:p xmlns:a="http://schemas.openxmlformats.org/drawingml/2006/main">
          <a:pPr algn="ctr"/>
          <a:r>
            <a:rPr lang="ru-RU" sz="1400" b="1" dirty="0" smtClean="0"/>
            <a:t>26,94%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0.30317</cdr:x>
      <cdr:y>0.10898</cdr:y>
    </cdr:from>
    <cdr:to>
      <cdr:x>0.49289</cdr:x>
      <cdr:y>0.30686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276940" y="520884"/>
          <a:ext cx="799093" cy="945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прочие</a:t>
          </a:r>
        </a:p>
        <a:p xmlns:a="http://schemas.openxmlformats.org/drawingml/2006/main">
          <a:pPr algn="ctr"/>
          <a:r>
            <a:rPr lang="ru-RU" sz="1400" b="1" dirty="0" smtClean="0"/>
            <a:t>694 069</a:t>
          </a:r>
        </a:p>
        <a:p xmlns:a="http://schemas.openxmlformats.org/drawingml/2006/main">
          <a:pPr algn="ctr"/>
          <a:r>
            <a:rPr lang="ru-RU" sz="1400" b="1" dirty="0" smtClean="0"/>
            <a:t>тыс. руб.</a:t>
          </a:r>
        </a:p>
        <a:p xmlns:a="http://schemas.openxmlformats.org/drawingml/2006/main">
          <a:pPr algn="ctr"/>
          <a:r>
            <a:rPr lang="ru-RU" sz="1400" b="1" dirty="0" smtClean="0"/>
            <a:t>(35,43%)</a:t>
          </a:r>
          <a:endParaRPr lang="ru-RU" sz="14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chart" Target="../charts/chart8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chart" Target="../charts/chart10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chart" Target="../charts/chart11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chart" Target="../charts/chart12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9992" y="2204864"/>
            <a:ext cx="45365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Исполнение бюджета </a:t>
            </a:r>
          </a:p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«город Усть-Кут» </a:t>
            </a:r>
          </a:p>
          <a:p>
            <a:pPr algn="ctr"/>
            <a:r>
              <a:rPr lang="ru-RU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2025 год</a:t>
            </a:r>
            <a:endParaRPr lang="ru-RU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16632"/>
            <a:ext cx="1008112" cy="128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116632"/>
            <a:ext cx="936104" cy="1282226"/>
          </a:xfrm>
          <a:prstGeom prst="rect">
            <a:avLst/>
          </a:prstGeom>
        </p:spPr>
      </p:pic>
      <p:pic>
        <p:nvPicPr>
          <p:cNvPr id="5" name="Picture 8" descr="C:\Users\ШлевковаЛВ\Desktop\or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4149946" cy="485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210902055"/>
              </p:ext>
            </p:extLst>
          </p:nvPr>
        </p:nvGraphicFramePr>
        <p:xfrm>
          <a:off x="0" y="-357214"/>
          <a:ext cx="4464496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216552882"/>
              </p:ext>
            </p:extLst>
          </p:nvPr>
        </p:nvGraphicFramePr>
        <p:xfrm>
          <a:off x="1259632" y="-81947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8007" y="2083669"/>
            <a:ext cx="122413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1</a:t>
            </a:r>
            <a:r>
              <a:rPr lang="en-US" b="1" dirty="0" smtClean="0">
                <a:solidFill>
                  <a:srgbClr val="275335"/>
                </a:solidFill>
              </a:rPr>
              <a:t> </a:t>
            </a:r>
            <a:r>
              <a:rPr lang="ru-RU" b="1" dirty="0" smtClean="0">
                <a:solidFill>
                  <a:srgbClr val="275335"/>
                </a:solidFill>
              </a:rPr>
              <a:t>863</a:t>
            </a:r>
            <a:r>
              <a:rPr lang="en-US" b="1" dirty="0" smtClean="0">
                <a:solidFill>
                  <a:srgbClr val="275335"/>
                </a:solidFill>
              </a:rPr>
              <a:t> </a:t>
            </a:r>
            <a:r>
              <a:rPr lang="ru-RU" b="1" dirty="0" smtClean="0">
                <a:solidFill>
                  <a:srgbClr val="275335"/>
                </a:solidFill>
              </a:rPr>
              <a:t>071</a:t>
            </a: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 тыс. руб.</a:t>
            </a:r>
            <a:endParaRPr lang="ru-RU" b="1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23490284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82254"/>
              </p:ext>
            </p:extLst>
          </p:nvPr>
        </p:nvGraphicFramePr>
        <p:xfrm>
          <a:off x="107504" y="3356992"/>
          <a:ext cx="8928992" cy="32958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1584176"/>
                <a:gridCol w="1080120"/>
                <a:gridCol w="1008112"/>
                <a:gridCol w="1080120"/>
                <a:gridCol w="1440160"/>
                <a:gridCol w="1368152"/>
                <a:gridCol w="1368152"/>
              </a:tblGrid>
              <a:tr h="70216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План на 2025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год 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Исполнено за 2025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Процент исполнения (%)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Справочно: исполнено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 за 2024 год 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Отклонение 2025г. от 2024г. (</a:t>
                      </a:r>
                      <a:r>
                        <a:rPr lang="ru-RU" sz="130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Отклонение 2025г. от 2024г.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A3"/>
                    </a:solidFill>
                  </a:tcPr>
                </a:tc>
              </a:tr>
              <a:tr h="47318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ДОХОДЫ :          в т.ч.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189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689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1 863 071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85,1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364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-501 102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-21,2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2611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налоговые  и неналоговые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782 512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789 998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101,0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803 506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-13 508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-1,7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0228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безвозмездные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1 407 177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073 073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76,3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560 6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-487 594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-31,2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39266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399 590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1 959 010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81,6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2 3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00 298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-341 288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-14,8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733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ДЕФИЦИТ (-), 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ПРОФИЦИТ (+)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209 901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- 95 939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+ 6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875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-159 814</a:t>
                      </a: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192688093"/>
              </p:ext>
            </p:extLst>
          </p:nvPr>
        </p:nvGraphicFramePr>
        <p:xfrm>
          <a:off x="6266601" y="404664"/>
          <a:ext cx="284380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11586878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48264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78304572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039597763"/>
              </p:ext>
            </p:extLst>
          </p:nvPr>
        </p:nvGraphicFramePr>
        <p:xfrm>
          <a:off x="5353236" y="933654"/>
          <a:ext cx="410445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104381" y="2132856"/>
            <a:ext cx="1203578" cy="7143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1 </a:t>
            </a:r>
            <a:r>
              <a:rPr lang="ru-RU" sz="1600" dirty="0" smtClean="0"/>
              <a:t>073</a:t>
            </a:r>
            <a:r>
              <a:rPr lang="en-US" sz="1600" dirty="0" smtClean="0"/>
              <a:t> </a:t>
            </a:r>
            <a:r>
              <a:rPr lang="ru-RU" sz="1600" dirty="0" smtClean="0"/>
              <a:t>073                                             57,6 %</a:t>
            </a:r>
            <a:endParaRPr lang="ru-RU" sz="1600" dirty="0"/>
          </a:p>
        </p:txBody>
      </p:sp>
      <p:sp>
        <p:nvSpPr>
          <p:cNvPr id="16" name="TextBox 1"/>
          <p:cNvSpPr txBox="1"/>
          <p:nvPr/>
        </p:nvSpPr>
        <p:spPr>
          <a:xfrm>
            <a:off x="7236296" y="2636912"/>
            <a:ext cx="1130424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</a:t>
            </a:r>
            <a:r>
              <a:rPr lang="en-US" sz="2000" b="1" dirty="0" smtClean="0"/>
              <a:t> </a:t>
            </a:r>
            <a:r>
              <a:rPr lang="ru-RU" sz="1600" dirty="0" smtClean="0"/>
              <a:t>113</a:t>
            </a:r>
            <a:r>
              <a:rPr lang="en-US" sz="1600" dirty="0" smtClean="0"/>
              <a:t> </a:t>
            </a:r>
            <a:r>
              <a:rPr lang="ru-RU" sz="1600" dirty="0" smtClean="0"/>
              <a:t>632</a:t>
            </a:r>
          </a:p>
          <a:p>
            <a:r>
              <a:rPr lang="ru-RU" sz="1600" dirty="0" smtClean="0"/>
              <a:t>      6</a:t>
            </a:r>
            <a:r>
              <a:rPr lang="en-US" sz="1600" dirty="0" smtClean="0"/>
              <a:t>,</a:t>
            </a:r>
            <a:r>
              <a:rPr lang="ru-RU" sz="1600" dirty="0" smtClean="0"/>
              <a:t>1 %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297452" y="1700807"/>
            <a:ext cx="1347594" cy="6480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676 366 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36,3 %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937977978"/>
              </p:ext>
            </p:extLst>
          </p:nvPr>
        </p:nvGraphicFramePr>
        <p:xfrm>
          <a:off x="-124896" y="1233736"/>
          <a:ext cx="6831066" cy="499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22075" y="817745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         Доходы от </a:t>
            </a:r>
          </a:p>
          <a:p>
            <a:r>
              <a:rPr lang="ru-RU" sz="1100" dirty="0" smtClean="0"/>
              <a:t>использования имущества </a:t>
            </a:r>
          </a:p>
          <a:p>
            <a:pPr algn="ctr"/>
            <a:r>
              <a:rPr lang="ru-RU" sz="1100" b="1" dirty="0" smtClean="0"/>
              <a:t>80 580 тыс.руб.</a:t>
            </a:r>
            <a:endParaRPr lang="ru-RU" sz="11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2915816" y="1417909"/>
            <a:ext cx="216024" cy="498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2353099" y="5886383"/>
            <a:ext cx="300411" cy="54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60936" y="1117827"/>
            <a:ext cx="1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Налог на имущество</a:t>
            </a:r>
          </a:p>
          <a:p>
            <a:r>
              <a:rPr lang="ru-RU" sz="1100" dirty="0" smtClean="0"/>
              <a:t>   </a:t>
            </a:r>
            <a:r>
              <a:rPr lang="ru-RU" sz="1100" b="1" dirty="0" smtClean="0"/>
              <a:t> 13 484 тыс.руб.</a:t>
            </a:r>
            <a:endParaRPr lang="ru-RU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285835" y="6300649"/>
            <a:ext cx="1249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Земельный налог</a:t>
            </a:r>
          </a:p>
          <a:p>
            <a:r>
              <a:rPr lang="ru-RU" sz="1100" b="1" dirty="0" smtClean="0"/>
              <a:t>36 744 тыс.руб.</a:t>
            </a:r>
            <a:endParaRPr lang="ru-RU" sz="1100" b="1" dirty="0"/>
          </a:p>
        </p:txBody>
      </p:sp>
      <p:cxnSp>
        <p:nvCxnSpPr>
          <p:cNvPr id="25" name="Прямая соединительная линия 24"/>
          <p:cNvCxnSpPr>
            <a:endCxn id="23" idx="0"/>
          </p:cNvCxnSpPr>
          <p:nvPr/>
        </p:nvCxnSpPr>
        <p:spPr>
          <a:xfrm flipH="1">
            <a:off x="1910734" y="5793045"/>
            <a:ext cx="285002" cy="5076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0952" y="2433990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  Налог на доходы             физических лиц</a:t>
            </a:r>
          </a:p>
          <a:p>
            <a:pPr algn="ctr"/>
            <a:r>
              <a:rPr lang="ru-RU" sz="1100" b="1" dirty="0" smtClean="0"/>
              <a:t>602 545 тыс.руб.</a:t>
            </a:r>
            <a:endParaRPr lang="ru-RU" sz="1100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1514124" y="5700485"/>
            <a:ext cx="396609" cy="320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-3562" y="5746765"/>
            <a:ext cx="15251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Иные налоговые и </a:t>
            </a:r>
          </a:p>
          <a:p>
            <a:pPr algn="ctr"/>
            <a:r>
              <a:rPr lang="ru-RU" sz="1100" dirty="0" smtClean="0"/>
              <a:t>неналоговые доходы</a:t>
            </a:r>
          </a:p>
          <a:p>
            <a:pPr algn="ctr"/>
            <a:r>
              <a:rPr lang="ru-RU" sz="1100" b="1" dirty="0" smtClean="0"/>
              <a:t>30</a:t>
            </a:r>
            <a:r>
              <a:rPr lang="en-US" sz="1100" b="1" dirty="0" smtClean="0"/>
              <a:t> </a:t>
            </a:r>
            <a:r>
              <a:rPr lang="ru-RU" sz="1100" b="1" dirty="0" smtClean="0"/>
              <a:t>742 </a:t>
            </a:r>
            <a:r>
              <a:rPr lang="ru-RU" sz="1100" b="1" dirty="0" err="1" smtClean="0"/>
              <a:t>тыс.руб</a:t>
            </a:r>
            <a:r>
              <a:rPr lang="ru-RU" sz="1100" b="1" dirty="0" smtClean="0"/>
              <a:t>.</a:t>
            </a:r>
            <a:endParaRPr lang="ru-RU" sz="11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187624" y="1519976"/>
            <a:ext cx="1315680" cy="504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371454" y="3573673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Доходы </a:t>
            </a:r>
          </a:p>
          <a:p>
            <a:pPr algn="ctr"/>
            <a:r>
              <a:rPr lang="ru-RU" b="1" dirty="0" smtClean="0"/>
              <a:t>1</a:t>
            </a:r>
            <a:r>
              <a:rPr lang="en-US" b="1" dirty="0" smtClean="0"/>
              <a:t> </a:t>
            </a:r>
            <a:r>
              <a:rPr lang="ru-RU" b="1" dirty="0" smtClean="0"/>
              <a:t>863</a:t>
            </a:r>
            <a:r>
              <a:rPr lang="en-US" b="1" dirty="0" smtClean="0"/>
              <a:t> </a:t>
            </a:r>
            <a:r>
              <a:rPr lang="ru-RU" b="1" dirty="0" smtClean="0"/>
              <a:t>0</a:t>
            </a:r>
            <a:r>
              <a:rPr lang="en-US" b="1" dirty="0" smtClean="0"/>
              <a:t>7</a:t>
            </a:r>
            <a:r>
              <a:rPr lang="ru-RU" b="1" dirty="0" smtClean="0"/>
              <a:t>1 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27784" y="6123191"/>
            <a:ext cx="1728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Возмещение вреда, причиняемого а/дорогам </a:t>
            </a:r>
          </a:p>
          <a:p>
            <a:pPr algn="ctr"/>
            <a:r>
              <a:rPr lang="ru-RU" sz="1100" b="1" dirty="0" smtClean="0"/>
              <a:t>4</a:t>
            </a:r>
            <a:r>
              <a:rPr lang="en-US" sz="1100" b="1" dirty="0" smtClean="0"/>
              <a:t> </a:t>
            </a:r>
            <a:r>
              <a:rPr lang="ru-RU" sz="1100" b="1" dirty="0" smtClean="0"/>
              <a:t>536 тыс.рублей 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464801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30916112"/>
              </p:ext>
            </p:extLst>
          </p:nvPr>
        </p:nvGraphicFramePr>
        <p:xfrm>
          <a:off x="107504" y="116632"/>
          <a:ext cx="8928992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33281" y="980728"/>
            <a:ext cx="115212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тыс. руб.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217785701"/>
              </p:ext>
            </p:extLst>
          </p:nvPr>
        </p:nvGraphicFramePr>
        <p:xfrm>
          <a:off x="338403" y="1268760"/>
          <a:ext cx="8352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0299942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977024"/>
              </p:ext>
            </p:extLst>
          </p:nvPr>
        </p:nvGraphicFramePr>
        <p:xfrm>
          <a:off x="107504" y="747990"/>
          <a:ext cx="8888630" cy="611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55632274"/>
              </p:ext>
            </p:extLst>
          </p:nvPr>
        </p:nvGraphicFramePr>
        <p:xfrm>
          <a:off x="35496" y="-99391"/>
          <a:ext cx="910850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6328692" y="3470844"/>
            <a:ext cx="731887" cy="2055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362</a:t>
            </a:r>
            <a:r>
              <a:rPr lang="ru-RU" sz="1200" b="1" dirty="0" smtClean="0"/>
              <a:t> </a:t>
            </a:r>
            <a:r>
              <a:rPr lang="en-US" sz="1200" b="1" dirty="0" smtClean="0"/>
              <a:t>335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6839217" y="3170465"/>
            <a:ext cx="806512" cy="287728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493 878</a:t>
            </a:r>
            <a:endParaRPr lang="ru-RU" sz="1200" b="1" dirty="0"/>
          </a:p>
        </p:txBody>
      </p:sp>
      <p:sp>
        <p:nvSpPr>
          <p:cNvPr id="28" name="TextBox 1"/>
          <p:cNvSpPr txBox="1"/>
          <p:nvPr/>
        </p:nvSpPr>
        <p:spPr>
          <a:xfrm>
            <a:off x="5580112" y="3157424"/>
            <a:ext cx="912593" cy="26189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499 674</a:t>
            </a:r>
            <a:endParaRPr lang="ru-RU" sz="12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2110233" y="1613435"/>
            <a:ext cx="864096" cy="31876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1 </a:t>
            </a:r>
            <a:r>
              <a:rPr lang="en-US" sz="1200" b="1" dirty="0" smtClean="0"/>
              <a:t>073</a:t>
            </a:r>
            <a:r>
              <a:rPr lang="ru-RU" sz="1200" b="1" dirty="0" smtClean="0"/>
              <a:t> </a:t>
            </a:r>
            <a:r>
              <a:rPr lang="en-US" sz="1200" b="1" dirty="0" smtClean="0"/>
              <a:t>073</a:t>
            </a:r>
            <a:endParaRPr lang="ru-RU" sz="1200" b="1" dirty="0"/>
          </a:p>
        </p:txBody>
      </p:sp>
      <p:sp>
        <p:nvSpPr>
          <p:cNvPr id="13" name="TextBox 1"/>
          <p:cNvSpPr txBox="1"/>
          <p:nvPr/>
        </p:nvSpPr>
        <p:spPr>
          <a:xfrm>
            <a:off x="1475656" y="692696"/>
            <a:ext cx="846504" cy="29796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1 560</a:t>
            </a:r>
            <a:r>
              <a:rPr lang="ru-RU" sz="1200" b="1" dirty="0" smtClean="0"/>
              <a:t> </a:t>
            </a:r>
            <a:r>
              <a:rPr lang="en-US" sz="1200" b="1" dirty="0" smtClean="0"/>
              <a:t>667</a:t>
            </a:r>
            <a:endParaRPr lang="ru-RU" sz="12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3212518" y="3790312"/>
            <a:ext cx="785370" cy="1980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4 138</a:t>
            </a:r>
            <a:endParaRPr lang="ru-RU" sz="1200" b="1" dirty="0" smtClean="0"/>
          </a:p>
          <a:p>
            <a:pPr algn="ctr"/>
            <a:r>
              <a:rPr lang="ru-RU" sz="1200" b="1" dirty="0" smtClean="0"/>
              <a:t> </a:t>
            </a:r>
            <a:endParaRPr lang="ru-RU" sz="1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43133421"/>
              </p:ext>
            </p:extLst>
          </p:nvPr>
        </p:nvGraphicFramePr>
        <p:xfrm>
          <a:off x="0" y="-27384"/>
          <a:ext cx="9144000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355808925"/>
              </p:ext>
            </p:extLst>
          </p:nvPr>
        </p:nvGraphicFramePr>
        <p:xfrm>
          <a:off x="-828600" y="1556792"/>
          <a:ext cx="42484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4139952" y="1196752"/>
            <a:ext cx="1512168" cy="144016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1 035 459</a:t>
            </a:r>
          </a:p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 </a:t>
            </a:r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139952" y="2708920"/>
            <a:ext cx="1584176" cy="154817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499 171</a:t>
            </a: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211960" y="4365104"/>
            <a:ext cx="1584176" cy="159105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</a:rPr>
              <a:t>75</a:t>
            </a:r>
            <a:r>
              <a:rPr lang="ru-RU" sz="1600" b="1" dirty="0" smtClean="0">
                <a:solidFill>
                  <a:prstClr val="white"/>
                </a:solidFill>
              </a:rPr>
              <a:t> </a:t>
            </a:r>
            <a:r>
              <a:rPr lang="en-US" sz="1600" b="1" dirty="0" smtClean="0">
                <a:solidFill>
                  <a:prstClr val="white"/>
                </a:solidFill>
              </a:rPr>
              <a:t>3</a:t>
            </a:r>
            <a:r>
              <a:rPr lang="ru-RU" sz="1600" b="1" dirty="0" smtClean="0">
                <a:solidFill>
                  <a:prstClr val="white"/>
                </a:solidFill>
              </a:rPr>
              <a:t>8</a:t>
            </a:r>
            <a:r>
              <a:rPr lang="en-US" sz="1600" b="1" dirty="0" smtClean="0">
                <a:solidFill>
                  <a:prstClr val="white"/>
                </a:solidFill>
              </a:rPr>
              <a:t>3</a:t>
            </a:r>
          </a:p>
          <a:p>
            <a:pPr algn="ctr"/>
            <a:r>
              <a:rPr lang="ru-RU" sz="1600" b="1" dirty="0" smtClean="0">
                <a:solidFill>
                  <a:prstClr val="white"/>
                </a:solidFill>
              </a:rPr>
              <a:t>тыс. руб.</a:t>
            </a:r>
            <a:endParaRPr lang="ru-RU" sz="1600" b="1" dirty="0">
              <a:solidFill>
                <a:prstClr val="white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555776" y="2026207"/>
            <a:ext cx="144016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483768" y="342900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752" y="3717032"/>
            <a:ext cx="1872208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2019" y="1124744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Общие расходы бюджета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1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959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010</a:t>
            </a:r>
            <a:r>
              <a:rPr lang="ru-RU" b="1" dirty="0" smtClean="0">
                <a:solidFill>
                  <a:schemeClr val="tx1"/>
                </a:solidFill>
              </a:rPr>
              <a:t>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1124744"/>
            <a:ext cx="33123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</a:t>
            </a:r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r>
              <a:rPr lang="ru-RU" sz="2400" b="1" dirty="0" smtClean="0">
                <a:solidFill>
                  <a:schemeClr val="tx1"/>
                </a:solidFill>
              </a:rPr>
              <a:t> муниципальных программ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24128" y="2780928"/>
            <a:ext cx="352839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r>
              <a:rPr lang="ru-RU" sz="2400" b="1" dirty="0" smtClean="0">
                <a:solidFill>
                  <a:schemeClr val="tx1"/>
                </a:solidFill>
              </a:rPr>
              <a:t> государственных программ Иркутской области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68144" y="4653136"/>
            <a:ext cx="30963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1 федеральная программа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95736" y="6093296"/>
            <a:ext cx="67687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275335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653136"/>
            <a:ext cx="25922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Программно-целевые расходы составили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1 610 013</a:t>
            </a:r>
            <a:r>
              <a:rPr lang="ru-RU" b="1" dirty="0" smtClean="0">
                <a:solidFill>
                  <a:schemeClr val="tx1"/>
                </a:solidFill>
              </a:rPr>
              <a:t> тыс. руб.  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7544" y="52292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275856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67544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79712" y="3573016"/>
            <a:ext cx="72008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835696" y="3573016"/>
            <a:ext cx="144016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699792" y="44371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67544" y="443711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21135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654" y="260648"/>
            <a:ext cx="8424936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Государственные программы Российской  Федерации реализуемые в 202</a:t>
            </a:r>
            <a:r>
              <a:rPr lang="en-US" sz="2400" b="1" dirty="0" smtClean="0">
                <a:solidFill>
                  <a:prstClr val="black"/>
                </a:solidFill>
              </a:rPr>
              <a:t>5</a:t>
            </a:r>
            <a:r>
              <a:rPr lang="ru-RU" sz="2400" b="1" dirty="0" smtClean="0">
                <a:solidFill>
                  <a:prstClr val="black"/>
                </a:solidFill>
              </a:rPr>
              <a:t> году на территории МО «город Усть-Кут»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988840"/>
            <a:ext cx="86852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>
              <a:solidFill>
                <a:prstClr val="black"/>
              </a:solidFill>
            </a:endParaRPr>
          </a:p>
          <a:p>
            <a:pPr algn="just"/>
            <a:r>
              <a:rPr lang="ru-RU" sz="3200" b="1" i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- Государственная программа Российской Федерации "</a:t>
            </a:r>
            <a:r>
              <a:rPr lang="ru-RU" sz="3200" b="1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доступным </a:t>
            </a:r>
            <a:r>
              <a:rPr lang="ru-RU" sz="3200" b="1" i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и </a:t>
            </a:r>
            <a:r>
              <a:rPr lang="ru-RU" sz="3200" b="1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комфортным жильем и коммунальными услугами граждан Российской </a:t>
            </a:r>
            <a:r>
              <a:rPr lang="ru-RU" sz="3200" b="1" i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Федерации" :</a:t>
            </a:r>
          </a:p>
          <a:p>
            <a:pPr algn="just"/>
            <a:endParaRPr lang="ru-RU" sz="3200" i="1" dirty="0" smtClean="0"/>
          </a:p>
          <a:p>
            <a:pPr algn="just"/>
            <a:endParaRPr lang="ru-RU" sz="1600" b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131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86125006"/>
              </p:ext>
            </p:extLst>
          </p:nvPr>
        </p:nvGraphicFramePr>
        <p:xfrm>
          <a:off x="1800200" y="1525434"/>
          <a:ext cx="4176464" cy="355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Овал 51"/>
          <p:cNvSpPr/>
          <p:nvPr/>
        </p:nvSpPr>
        <p:spPr>
          <a:xfrm>
            <a:off x="2411760" y="2659035"/>
            <a:ext cx="2952328" cy="14401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471 101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тыс.руб.</a:t>
            </a:r>
            <a:r>
              <a:rPr lang="ru-RU" sz="3600" dirty="0" smtClean="0">
                <a:solidFill>
                  <a:srgbClr val="275335"/>
                </a:solidFill>
              </a:rPr>
              <a:t> </a:t>
            </a:r>
            <a:endParaRPr lang="ru-RU" sz="3600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44608703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72100" y="1268760"/>
            <a:ext cx="3528392" cy="1296144"/>
          </a:xfrm>
          <a:prstGeom prst="rect">
            <a:avLst/>
          </a:prstGeom>
          <a:noFill/>
          <a:ln>
            <a:noFill/>
          </a:ln>
          <a:effectLst>
            <a:innerShdw dist="2540000">
              <a:schemeClr val="tx2">
                <a:lumMod val="20000"/>
                <a:lumOff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Областной бюджет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3</a:t>
            </a:r>
            <a:r>
              <a:rPr lang="en-US" sz="2400" b="1" dirty="0" smtClean="0">
                <a:solidFill>
                  <a:prstClr val="black"/>
                </a:solidFill>
              </a:rPr>
              <a:t>25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665</a:t>
            </a:r>
            <a:r>
              <a:rPr lang="ru-RU" sz="2400" b="1" dirty="0" smtClean="0">
                <a:solidFill>
                  <a:prstClr val="black"/>
                </a:solidFill>
              </a:rPr>
              <a:t> тыс. руб. (69,1%)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355" y="5158152"/>
            <a:ext cx="2988332" cy="1007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Местный бюджет </a:t>
            </a:r>
          </a:p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80 124 тыс. руб. (17,0%)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29955" y="5085184"/>
            <a:ext cx="388843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Федеральный  бюджет</a:t>
            </a:r>
          </a:p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65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312</a:t>
            </a:r>
            <a:r>
              <a:rPr lang="ru-RU" sz="2400" b="1" dirty="0" smtClean="0">
                <a:solidFill>
                  <a:prstClr val="black"/>
                </a:solidFill>
              </a:rPr>
              <a:t> тыс. руб. (13,9%)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9552" y="1710100"/>
            <a:ext cx="208823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12160" y="2348880"/>
            <a:ext cx="244827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292080" y="6237312"/>
            <a:ext cx="345638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564253" y="2348880"/>
            <a:ext cx="447907" cy="62031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68979" y="4949967"/>
            <a:ext cx="1067117" cy="128046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51520" y="6223554"/>
            <a:ext cx="2798166" cy="137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2987824" y="4869160"/>
            <a:ext cx="216024" cy="13681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2201" y="1386934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b="1" dirty="0" smtClean="0">
              <a:solidFill>
                <a:prstClr val="black"/>
              </a:solidFill>
            </a:endParaRPr>
          </a:p>
          <a:p>
            <a:pPr lvl="0"/>
            <a:r>
              <a:rPr lang="ru-RU" b="1" dirty="0" smtClean="0">
                <a:solidFill>
                  <a:prstClr val="black"/>
                </a:solidFill>
              </a:rPr>
              <a:t>В 202</a:t>
            </a:r>
            <a:r>
              <a:rPr lang="en-US" b="1" dirty="0" smtClean="0">
                <a:solidFill>
                  <a:prstClr val="black"/>
                </a:solidFill>
              </a:rPr>
              <a:t>5</a:t>
            </a:r>
            <a:r>
              <a:rPr lang="ru-RU" b="1" dirty="0" smtClean="0">
                <a:solidFill>
                  <a:prstClr val="black"/>
                </a:solidFill>
              </a:rPr>
              <a:t> году </a:t>
            </a:r>
          </a:p>
          <a:p>
            <a:pPr lvl="0"/>
            <a:r>
              <a:rPr lang="ru-RU" b="1" dirty="0" smtClean="0">
                <a:solidFill>
                  <a:prstClr val="black"/>
                </a:solidFill>
              </a:rPr>
              <a:t>переселено 76 </a:t>
            </a:r>
            <a:r>
              <a:rPr lang="ru-RU" b="1" dirty="0">
                <a:solidFill>
                  <a:prstClr val="black"/>
                </a:solidFill>
              </a:rPr>
              <a:t>семей </a:t>
            </a:r>
            <a:endParaRPr lang="ru-RU" b="1" dirty="0" smtClean="0">
              <a:solidFill>
                <a:prstClr val="black"/>
              </a:solidFill>
            </a:endParaRPr>
          </a:p>
          <a:p>
            <a:pPr lvl="0"/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681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051132" y="3162607"/>
            <a:ext cx="360040" cy="360040"/>
          </a:xfrm>
          <a:prstGeom prst="ellipse">
            <a:avLst/>
          </a:prstGeom>
          <a:solidFill>
            <a:srgbClr val="47D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24584344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26300938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r>
              <a:rPr lang="en-US" sz="2800" b="1" dirty="0" smtClean="0">
                <a:solidFill>
                  <a:schemeClr val="tx1"/>
                </a:solidFill>
              </a:rPr>
              <a:t>3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559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Местный бюджет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r>
              <a:rPr lang="ru-RU" sz="2400" b="1" dirty="0" smtClean="0">
                <a:solidFill>
                  <a:schemeClr val="tx1"/>
                </a:solidFill>
              </a:rPr>
              <a:t>4</a:t>
            </a:r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r>
              <a:rPr lang="ru-RU" sz="2400" b="1" dirty="0" smtClean="0">
                <a:solidFill>
                  <a:schemeClr val="tx1"/>
                </a:solidFill>
              </a:rPr>
              <a:t> тыс. руб. (3</a:t>
            </a:r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r>
              <a:rPr lang="ru-RU" sz="2400" b="1" dirty="0" smtClean="0">
                <a:solidFill>
                  <a:schemeClr val="tx1"/>
                </a:solidFill>
              </a:rPr>
              <a:t>%)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Областной бюджет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347</a:t>
            </a:r>
            <a:r>
              <a:rPr lang="ru-RU" sz="2400" b="1" dirty="0" smtClean="0">
                <a:solidFill>
                  <a:schemeClr val="tx1"/>
                </a:solidFill>
              </a:rPr>
              <a:t> тыс. руб. (5</a:t>
            </a:r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r>
              <a:rPr lang="ru-RU" sz="2400" b="1" dirty="0" smtClean="0">
                <a:solidFill>
                  <a:schemeClr val="tx1"/>
                </a:solidFill>
              </a:rPr>
              <a:t>%)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Федеральный бюджет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1 </a:t>
            </a:r>
            <a:r>
              <a:rPr lang="en-US" sz="2400" b="1" dirty="0" smtClean="0">
                <a:solidFill>
                  <a:schemeClr val="tx1"/>
                </a:solidFill>
              </a:rPr>
              <a:t>567</a:t>
            </a:r>
            <a:r>
              <a:rPr lang="ru-RU" sz="2400" b="1" dirty="0" smtClean="0">
                <a:solidFill>
                  <a:schemeClr val="tx1"/>
                </a:solidFill>
              </a:rPr>
              <a:t> тыс. руб. (1</a:t>
            </a:r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r>
              <a:rPr lang="ru-RU" sz="2400" b="1" dirty="0" smtClean="0">
                <a:solidFill>
                  <a:schemeClr val="tx1"/>
                </a:solidFill>
              </a:rPr>
              <a:t>%)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В 202</a:t>
            </a:r>
            <a:r>
              <a:rPr lang="en-US" sz="2000" b="1" dirty="0">
                <a:solidFill>
                  <a:schemeClr val="tx1"/>
                </a:solidFill>
              </a:rPr>
              <a:t>5</a:t>
            </a:r>
            <a:r>
              <a:rPr lang="ru-RU" sz="2000" b="1" dirty="0" smtClean="0">
                <a:solidFill>
                  <a:schemeClr val="tx1"/>
                </a:solidFill>
              </a:rPr>
              <a:t> году улучшили жилищные условия 5 молодых семей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82389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051132" y="3162607"/>
            <a:ext cx="360040" cy="360040"/>
          </a:xfrm>
          <a:prstGeom prst="ellipse">
            <a:avLst/>
          </a:prstGeom>
          <a:solidFill>
            <a:srgbClr val="47D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49972675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62988865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87 060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Местный бюджет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78 108 тыс. руб. (89,7%)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Областной бюджет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8 504 тыс. руб. (9,8%)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Федеральный бюджет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448 тыс. руб. (0,5%)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В 2025 году реализованы </a:t>
            </a:r>
            <a:r>
              <a:rPr lang="ru-RU" sz="2000" b="1" dirty="0">
                <a:solidFill>
                  <a:schemeClr val="tx1"/>
                </a:solidFill>
              </a:rPr>
              <a:t>мероприятия по </a:t>
            </a:r>
            <a:r>
              <a:rPr lang="ru-RU" sz="2000" b="1" dirty="0" smtClean="0">
                <a:solidFill>
                  <a:schemeClr val="tx1"/>
                </a:solidFill>
              </a:rPr>
              <a:t>благоустройству 4 общественных </a:t>
            </a:r>
            <a:r>
              <a:rPr lang="ru-RU" sz="2000" b="1" dirty="0" smtClean="0">
                <a:solidFill>
                  <a:schemeClr val="tx1"/>
                </a:solidFill>
              </a:rPr>
              <a:t>территорий </a:t>
            </a:r>
            <a:r>
              <a:rPr lang="ru-RU" sz="2000" b="1" dirty="0" smtClean="0">
                <a:solidFill>
                  <a:schemeClr val="tx1"/>
                </a:solidFill>
              </a:rPr>
              <a:t>и 1 дворовой территории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2970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587" y="44624"/>
            <a:ext cx="8660826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Государственные программы Иркутской области реализуемые в 2025 году на </a:t>
            </a:r>
            <a:r>
              <a:rPr lang="ru-RU" sz="2400" b="1" dirty="0">
                <a:solidFill>
                  <a:prstClr val="black"/>
                </a:solidFill>
              </a:rPr>
              <a:t>территории МО «город Усть-Кут</a:t>
            </a:r>
            <a:r>
              <a:rPr lang="ru-RU" sz="2400" b="1" dirty="0" smtClean="0">
                <a:solidFill>
                  <a:prstClr val="black"/>
                </a:solidFill>
              </a:rPr>
              <a:t>»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052736"/>
            <a:ext cx="878497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1. «Развитие жилищно-коммунального хозяйства и повышение энергоэффективности Иркутской области» на 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- 20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/>
              <a:t>Ведомственный </a:t>
            </a:r>
            <a:r>
              <a:rPr lang="ru-RU" sz="1400" dirty="0"/>
              <a:t>проект </a:t>
            </a:r>
            <a:r>
              <a:rPr lang="ru-RU" sz="1400" dirty="0" smtClean="0"/>
              <a:t>«Модернизация </a:t>
            </a:r>
            <a:r>
              <a:rPr lang="ru-RU" sz="1400" dirty="0"/>
              <a:t>объектов коммунальной </a:t>
            </a:r>
            <a:r>
              <a:rPr lang="ru-RU" sz="1400" dirty="0" smtClean="0"/>
              <a:t>инфраструктуры».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600" b="1" dirty="0" smtClean="0"/>
              <a:t>2. «Доступное жилье» на 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- 20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400" dirty="0" smtClean="0"/>
              <a:t>- </a:t>
            </a:r>
            <a:r>
              <a:rPr lang="ru-RU" sz="1400" dirty="0"/>
              <a:t>Региональный проект </a:t>
            </a:r>
            <a:r>
              <a:rPr lang="ru-RU" sz="1400" dirty="0" smtClean="0"/>
              <a:t>«Переселение </a:t>
            </a:r>
            <a:r>
              <a:rPr lang="ru-RU" sz="1400" dirty="0"/>
              <a:t>граждан из жилых помещений, расположенных в зоне БАМа, признанных непригодными для проживания, и (или) жилых помещений с высоким уровнем износа (более 70 %) на территории Иркутской </a:t>
            </a:r>
            <a:r>
              <a:rPr lang="ru-RU" sz="1400" dirty="0" smtClean="0"/>
              <a:t>области»;</a:t>
            </a:r>
          </a:p>
          <a:p>
            <a:pPr algn="just"/>
            <a:r>
              <a:rPr lang="ru-RU" sz="1400" dirty="0" smtClean="0"/>
              <a:t> -  </a:t>
            </a:r>
            <a:r>
              <a:rPr lang="ru-RU" sz="1400" dirty="0"/>
              <a:t>Региональный проект </a:t>
            </a:r>
            <a:r>
              <a:rPr lang="ru-RU" sz="1400" dirty="0" smtClean="0"/>
              <a:t>«Молодым </a:t>
            </a:r>
            <a:r>
              <a:rPr lang="ru-RU" sz="1400" dirty="0"/>
              <a:t>семьям - доступное </a:t>
            </a:r>
            <a:r>
              <a:rPr lang="ru-RU" sz="1400" dirty="0" smtClean="0"/>
              <a:t>жилье».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600" b="1" dirty="0" smtClean="0"/>
              <a:t>3. «Экономическое развитие и инновационная экономика» на 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- 20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</a:p>
          <a:p>
            <a:pPr algn="just"/>
            <a:r>
              <a:rPr lang="ru-RU" sz="1600" b="1" dirty="0" smtClean="0">
                <a:solidFill>
                  <a:prstClr val="black"/>
                </a:solidFill>
              </a:rPr>
              <a:t> </a:t>
            </a:r>
            <a:r>
              <a:rPr lang="ru-RU" sz="1400" dirty="0" smtClean="0">
                <a:solidFill>
                  <a:prstClr val="black"/>
                </a:solidFill>
              </a:rPr>
              <a:t>- </a:t>
            </a:r>
            <a:r>
              <a:rPr lang="ru-RU" sz="1400" dirty="0">
                <a:solidFill>
                  <a:prstClr val="black"/>
                </a:solidFill>
              </a:rPr>
              <a:t>Ведомственный проект «Социально-экономическое развитие муниципальных образований Иркутской области</a:t>
            </a:r>
            <a:r>
              <a:rPr lang="ru-RU" sz="1400" dirty="0" smtClean="0">
                <a:solidFill>
                  <a:prstClr val="black"/>
                </a:solidFill>
              </a:rPr>
              <a:t>». </a:t>
            </a:r>
          </a:p>
          <a:p>
            <a:pPr algn="just"/>
            <a:endParaRPr lang="ru-RU" sz="1400" dirty="0" smtClean="0">
              <a:solidFill>
                <a:prstClr val="black"/>
              </a:solidFill>
            </a:endParaRPr>
          </a:p>
          <a:p>
            <a:pPr algn="just"/>
            <a:r>
              <a:rPr lang="ru-RU" sz="1600" b="1" dirty="0" smtClean="0"/>
              <a:t>4. «Развитие </a:t>
            </a:r>
            <a:r>
              <a:rPr lang="ru-RU" sz="1600" b="1" dirty="0"/>
              <a:t>дорожного </a:t>
            </a:r>
            <a:r>
              <a:rPr lang="ru-RU" sz="1600" b="1" dirty="0" smtClean="0"/>
              <a:t>хозяйства» </a:t>
            </a:r>
            <a:r>
              <a:rPr lang="ru-RU" sz="1600" b="1" dirty="0"/>
              <a:t>на </a:t>
            </a:r>
            <a:r>
              <a:rPr lang="ru-RU" sz="1600" b="1" dirty="0" smtClean="0"/>
              <a:t>20</a:t>
            </a:r>
            <a:r>
              <a:rPr lang="en-US" sz="1600" b="1" dirty="0" smtClean="0"/>
              <a:t>24</a:t>
            </a:r>
            <a:r>
              <a:rPr lang="ru-RU" sz="1600" b="1" dirty="0" smtClean="0"/>
              <a:t> </a:t>
            </a:r>
            <a:r>
              <a:rPr lang="ru-RU" sz="1600" b="1" dirty="0"/>
              <a:t>- </a:t>
            </a:r>
            <a:r>
              <a:rPr lang="ru-RU" sz="1600" b="1" dirty="0" smtClean="0"/>
              <a:t>20</a:t>
            </a:r>
            <a:r>
              <a:rPr lang="en-US" sz="1600" b="1" dirty="0" smtClean="0"/>
              <a:t>30</a:t>
            </a:r>
            <a:r>
              <a:rPr lang="ru-RU" sz="1600" b="1" dirty="0" smtClean="0"/>
              <a:t> годы:</a:t>
            </a:r>
            <a:endParaRPr lang="ru-RU" sz="1600" b="1" dirty="0"/>
          </a:p>
          <a:p>
            <a:pPr marL="285750" indent="-285750" algn="just">
              <a:buFontTx/>
              <a:buChar char="-"/>
            </a:pPr>
            <a:r>
              <a:rPr lang="ru-RU" sz="1400" dirty="0">
                <a:solidFill>
                  <a:prstClr val="black"/>
                </a:solidFill>
              </a:rPr>
              <a:t>Ведомственный проект «Оказание финансовой поддержки муниципальным образованиям и юридическим лицам в сфере дорожного хозяйства и развития искусственных сооружений</a:t>
            </a:r>
            <a:r>
              <a:rPr lang="ru-RU" sz="1400" dirty="0" smtClean="0">
                <a:solidFill>
                  <a:prstClr val="black"/>
                </a:solidFill>
              </a:rPr>
              <a:t>». </a:t>
            </a:r>
          </a:p>
          <a:p>
            <a:pPr algn="just"/>
            <a:endParaRPr lang="ru-RU" sz="1400" dirty="0" smtClean="0">
              <a:solidFill>
                <a:prstClr val="black"/>
              </a:solidFill>
            </a:endParaRPr>
          </a:p>
          <a:p>
            <a:pPr algn="just"/>
            <a:r>
              <a:rPr lang="ru-RU" sz="1600" b="1" dirty="0">
                <a:solidFill>
                  <a:prstClr val="black"/>
                </a:solidFill>
              </a:rPr>
              <a:t>5. </a:t>
            </a:r>
            <a:r>
              <a:rPr lang="ru-RU" sz="1600" b="1" dirty="0" smtClean="0"/>
              <a:t>«</a:t>
            </a:r>
            <a:r>
              <a:rPr lang="ru-RU" sz="1600" b="1" dirty="0" smtClean="0">
                <a:solidFill>
                  <a:prstClr val="black"/>
                </a:solidFill>
              </a:rPr>
              <a:t>Формирование </a:t>
            </a:r>
            <a:r>
              <a:rPr lang="ru-RU" sz="1600" b="1" dirty="0">
                <a:solidFill>
                  <a:prstClr val="black"/>
                </a:solidFill>
              </a:rPr>
              <a:t>современной городской </a:t>
            </a:r>
            <a:r>
              <a:rPr lang="ru-RU" sz="1600" b="1" dirty="0" smtClean="0">
                <a:solidFill>
                  <a:prstClr val="black"/>
                </a:solidFill>
              </a:rPr>
              <a:t>среды</a:t>
            </a:r>
            <a:r>
              <a:rPr lang="ru-RU" sz="1600" b="1" dirty="0" smtClean="0"/>
              <a:t>»</a:t>
            </a:r>
            <a:r>
              <a:rPr lang="ru-RU" sz="1600" b="1" dirty="0" smtClean="0">
                <a:solidFill>
                  <a:prstClr val="black"/>
                </a:solidFill>
              </a:rPr>
              <a:t> </a:t>
            </a:r>
            <a:r>
              <a:rPr lang="ru-RU" sz="1600" b="1" dirty="0">
                <a:solidFill>
                  <a:prstClr val="black"/>
                </a:solidFill>
              </a:rPr>
              <a:t>на </a:t>
            </a:r>
            <a:r>
              <a:rPr lang="ru-RU" sz="1600" b="1" dirty="0" smtClean="0">
                <a:solidFill>
                  <a:prstClr val="black"/>
                </a:solidFill>
              </a:rPr>
              <a:t>2024 - 2030 годы: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</a:rPr>
              <a:t>Региональный </a:t>
            </a:r>
            <a:r>
              <a:rPr lang="ru-RU" sz="1400" dirty="0">
                <a:solidFill>
                  <a:prstClr val="black"/>
                </a:solidFill>
              </a:rPr>
              <a:t>проект </a:t>
            </a:r>
            <a:r>
              <a:rPr lang="ru-RU" sz="1400" dirty="0" smtClean="0"/>
              <a:t>«</a:t>
            </a:r>
            <a:r>
              <a:rPr lang="ru-RU" sz="1400" dirty="0" smtClean="0">
                <a:solidFill>
                  <a:prstClr val="black"/>
                </a:solidFill>
              </a:rPr>
              <a:t>Формирование </a:t>
            </a:r>
            <a:r>
              <a:rPr lang="ru-RU" sz="1400" dirty="0">
                <a:solidFill>
                  <a:prstClr val="black"/>
                </a:solidFill>
              </a:rPr>
              <a:t>комфортной городской </a:t>
            </a:r>
            <a:r>
              <a:rPr lang="ru-RU" sz="1400" dirty="0" smtClean="0">
                <a:solidFill>
                  <a:prstClr val="black"/>
                </a:solidFill>
              </a:rPr>
              <a:t>среды</a:t>
            </a:r>
            <a:r>
              <a:rPr lang="ru-RU" sz="1400" dirty="0" smtClean="0"/>
              <a:t>»</a:t>
            </a:r>
            <a:r>
              <a:rPr lang="ru-RU" sz="1400" dirty="0" smtClean="0">
                <a:solidFill>
                  <a:prstClr val="black"/>
                </a:solidFill>
              </a:rPr>
              <a:t>.</a:t>
            </a:r>
          </a:p>
          <a:p>
            <a:pPr algn="just"/>
            <a:endParaRPr lang="ru-RU" sz="1400" dirty="0" smtClean="0">
              <a:solidFill>
                <a:prstClr val="black"/>
              </a:solidFill>
            </a:endParaRPr>
          </a:p>
          <a:p>
            <a:pPr algn="just"/>
            <a:r>
              <a:rPr lang="ru-RU" sz="1600" b="1" dirty="0" smtClean="0">
                <a:solidFill>
                  <a:prstClr val="black"/>
                </a:solidFill>
              </a:rPr>
              <a:t>6</a:t>
            </a:r>
            <a:r>
              <a:rPr lang="ru-RU" sz="1600" b="1" dirty="0">
                <a:solidFill>
                  <a:prstClr val="black"/>
                </a:solidFill>
              </a:rPr>
              <a:t>. </a:t>
            </a:r>
            <a:r>
              <a:rPr lang="ru-RU" sz="1600" b="1" dirty="0" smtClean="0">
                <a:solidFill>
                  <a:prstClr val="black"/>
                </a:solidFill>
              </a:rPr>
              <a:t>«</a:t>
            </a:r>
            <a:r>
              <a:rPr lang="ru-RU" sz="1600" b="1" dirty="0">
                <a:solidFill>
                  <a:prstClr val="black"/>
                </a:solidFill>
              </a:rPr>
              <a:t>Охрана окружающей среды» на 2024-2030 </a:t>
            </a:r>
            <a:r>
              <a:rPr lang="ru-RU" sz="1600" b="1" dirty="0" smtClean="0">
                <a:solidFill>
                  <a:prstClr val="black"/>
                </a:solidFill>
              </a:rPr>
              <a:t>годы: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</a:rPr>
              <a:t>Региональный </a:t>
            </a:r>
            <a:r>
              <a:rPr lang="ru-RU" sz="1400" dirty="0">
                <a:solidFill>
                  <a:prstClr val="black"/>
                </a:solidFill>
              </a:rPr>
              <a:t>проект «Создание эффективной системы обращения с твердыми коммунальными отходами</a:t>
            </a:r>
            <a:r>
              <a:rPr lang="ru-RU" sz="1400" dirty="0" smtClean="0">
                <a:solidFill>
                  <a:prstClr val="black"/>
                </a:solidFill>
              </a:rPr>
              <a:t>».</a:t>
            </a:r>
          </a:p>
          <a:p>
            <a:pPr algn="just"/>
            <a:endParaRPr lang="ru-RU" sz="1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070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Прямоугольник 169"/>
          <p:cNvSpPr/>
          <p:nvPr/>
        </p:nvSpPr>
        <p:spPr>
          <a:xfrm>
            <a:off x="1043608" y="2564904"/>
            <a:ext cx="216024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Всего :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609 130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тыс. руб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1979712" y="260648"/>
            <a:ext cx="403244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Минус 77"/>
          <p:cNvSpPr/>
          <p:nvPr/>
        </p:nvSpPr>
        <p:spPr>
          <a:xfrm>
            <a:off x="3851920" y="2780928"/>
            <a:ext cx="597666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культура, кинематография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88 418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3" y="5929047"/>
            <a:ext cx="338437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Минус 118"/>
          <p:cNvSpPr/>
          <p:nvPr/>
        </p:nvSpPr>
        <p:spPr>
          <a:xfrm>
            <a:off x="3563888" y="908720"/>
            <a:ext cx="6192688" cy="1440160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жилищно-коммунальное хозяйство </a:t>
            </a:r>
            <a:r>
              <a:rPr lang="ru-RU" b="1" dirty="0" smtClean="0"/>
              <a:t>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</a:t>
            </a:r>
            <a:r>
              <a:rPr lang="en-US" b="1" dirty="0" smtClean="0">
                <a:solidFill>
                  <a:schemeClr val="tx1"/>
                </a:solidFill>
              </a:rPr>
              <a:t> 737 246</a:t>
            </a:r>
            <a:r>
              <a:rPr lang="ru-RU" b="1" dirty="0" smtClean="0">
                <a:solidFill>
                  <a:schemeClr val="tx1"/>
                </a:solidFill>
              </a:rPr>
              <a:t>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Дуга 113"/>
          <p:cNvSpPr/>
          <p:nvPr/>
        </p:nvSpPr>
        <p:spPr>
          <a:xfrm>
            <a:off x="1979712" y="1124744"/>
            <a:ext cx="2592288" cy="5400600"/>
          </a:xfrm>
          <a:prstGeom prst="arc">
            <a:avLst>
              <a:gd name="adj1" fmla="val 16213672"/>
              <a:gd name="adj2" fmla="val 53012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50280547"/>
              </p:ext>
            </p:extLst>
          </p:nvPr>
        </p:nvGraphicFramePr>
        <p:xfrm>
          <a:off x="0" y="1"/>
          <a:ext cx="9144000" cy="908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348538" y="853224"/>
            <a:ext cx="2042173" cy="502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0" name="Минус 119"/>
          <p:cNvSpPr/>
          <p:nvPr/>
        </p:nvSpPr>
        <p:spPr>
          <a:xfrm>
            <a:off x="3563888" y="1484784"/>
            <a:ext cx="6264696" cy="172819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 общегосударственные вопросы</a:t>
            </a:r>
            <a:r>
              <a:rPr lang="ru-RU" b="1" dirty="0" smtClean="0"/>
              <a:t>                                                                                                                                             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206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934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1" name="Минус 120"/>
          <p:cNvSpPr/>
          <p:nvPr/>
        </p:nvSpPr>
        <p:spPr>
          <a:xfrm>
            <a:off x="3684826" y="4270788"/>
            <a:ext cx="6143758" cy="208823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национальная безопасность 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             правоохранительная деятельность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3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94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Минус 123"/>
          <p:cNvSpPr/>
          <p:nvPr/>
        </p:nvSpPr>
        <p:spPr>
          <a:xfrm>
            <a:off x="4211960" y="2204864"/>
            <a:ext cx="5544616" cy="1512168"/>
          </a:xfrm>
          <a:prstGeom prst="mathMin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экономика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27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695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Минус 124"/>
          <p:cNvSpPr/>
          <p:nvPr/>
        </p:nvSpPr>
        <p:spPr>
          <a:xfrm>
            <a:off x="4391980" y="3392996"/>
            <a:ext cx="5292588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/>
              <a:t>         </a:t>
            </a:r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3 602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Минус 125"/>
          <p:cNvSpPr/>
          <p:nvPr/>
        </p:nvSpPr>
        <p:spPr>
          <a:xfrm>
            <a:off x="3563888" y="3933056"/>
            <a:ext cx="6264696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   социальная политика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387 063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Минус 126"/>
          <p:cNvSpPr/>
          <p:nvPr/>
        </p:nvSpPr>
        <p:spPr>
          <a:xfrm>
            <a:off x="2987824" y="5345832"/>
            <a:ext cx="6912768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>
                <a:solidFill>
                  <a:schemeClr val="tx1"/>
                </a:solidFill>
              </a:rPr>
              <a:t>                 другие отрасли</a:t>
            </a:r>
          </a:p>
          <a:p>
            <a:pPr algn="r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4 111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4211960" y="4459473"/>
            <a:ext cx="118800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</a:t>
            </a:r>
            <a:r>
              <a:rPr lang="en-US" sz="1600" b="1" dirty="0" smtClean="0">
                <a:solidFill>
                  <a:schemeClr val="tx1"/>
                </a:solidFill>
              </a:rPr>
              <a:t>9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76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042926" y="5099204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</a:t>
            </a:r>
            <a:r>
              <a:rPr lang="en-US" sz="1600" b="1" dirty="0" smtClean="0">
                <a:solidFill>
                  <a:schemeClr val="tx1"/>
                </a:solidFill>
              </a:rPr>
              <a:t>20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4042926" y="2116494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10</a:t>
            </a:r>
            <a:r>
              <a:rPr lang="ru-RU" sz="1600" b="1" dirty="0" smtClean="0">
                <a:solidFill>
                  <a:schemeClr val="tx1"/>
                </a:solidFill>
              </a:rPr>
              <a:t>,5</a:t>
            </a:r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3508708" y="1421207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37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63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4211960" y="2714620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</a:t>
            </a:r>
            <a:r>
              <a:rPr lang="en-US" sz="1600" b="1" dirty="0" smtClean="0">
                <a:solidFill>
                  <a:schemeClr val="tx1"/>
                </a:solidFill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94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4355976" y="3913092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</a:t>
            </a:r>
            <a:r>
              <a:rPr lang="en-US" sz="1600" b="1" dirty="0" smtClean="0">
                <a:solidFill>
                  <a:schemeClr val="tx1"/>
                </a:solidFill>
              </a:rPr>
              <a:t>19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4391980" y="3284984"/>
            <a:ext cx="118800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r>
              <a:rPr lang="ru-RU" sz="1600" b="1" dirty="0" smtClean="0">
                <a:solidFill>
                  <a:schemeClr val="tx1"/>
                </a:solidFill>
              </a:rPr>
              <a:t>,</a:t>
            </a:r>
            <a:r>
              <a:rPr lang="en-US" sz="1600" b="1" dirty="0" smtClean="0">
                <a:solidFill>
                  <a:schemeClr val="tx1"/>
                </a:solidFill>
              </a:rPr>
              <a:t>51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3563888" y="5941105"/>
            <a:ext cx="1188000" cy="432000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</a:t>
            </a:r>
            <a:r>
              <a:rPr lang="en-US" sz="1600" b="1" dirty="0" smtClean="0">
                <a:solidFill>
                  <a:schemeClr val="tx1"/>
                </a:solidFill>
              </a:rPr>
              <a:t>21</a:t>
            </a:r>
            <a:r>
              <a:rPr lang="ru-RU" sz="1600" b="1" dirty="0" smtClean="0">
                <a:solidFill>
                  <a:schemeClr val="tx1"/>
                </a:solidFill>
              </a:rPr>
              <a:t>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70" y="6253356"/>
            <a:ext cx="3249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901596" y="1853207"/>
            <a:ext cx="252028" cy="263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44877123"/>
              </p:ext>
            </p:extLst>
          </p:nvPr>
        </p:nvGraphicFramePr>
        <p:xfrm>
          <a:off x="17748" y="1463966"/>
          <a:ext cx="4211960" cy="477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180019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79194261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750784600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202</a:t>
            </a:r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r>
              <a:rPr lang="ru-RU" sz="2800" b="1" dirty="0" smtClean="0">
                <a:solidFill>
                  <a:schemeClr val="tx1"/>
                </a:solidFill>
              </a:rPr>
              <a:t> году  </a:t>
            </a:r>
            <a:r>
              <a:rPr lang="en-US" sz="2800" b="1" dirty="0" smtClean="0">
                <a:solidFill>
                  <a:schemeClr val="tx1"/>
                </a:solidFill>
              </a:rPr>
              <a:t>737 246</a:t>
            </a:r>
            <a:r>
              <a:rPr lang="ru-RU" sz="2800" b="1" dirty="0" smtClean="0">
                <a:solidFill>
                  <a:schemeClr val="tx1"/>
                </a:solidFill>
              </a:rPr>
              <a:t>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5122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53837150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370624213"/>
              </p:ext>
            </p:extLst>
          </p:nvPr>
        </p:nvGraphicFramePr>
        <p:xfrm>
          <a:off x="217782" y="1628800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79512" y="980728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202</a:t>
            </a:r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r>
              <a:rPr lang="ru-RU" sz="2800" b="1" dirty="0" smtClean="0">
                <a:solidFill>
                  <a:schemeClr val="tx1"/>
                </a:solidFill>
              </a:rPr>
              <a:t> году 46</a:t>
            </a:r>
            <a:r>
              <a:rPr lang="en-US" sz="2800" b="1" dirty="0" smtClean="0">
                <a:solidFill>
                  <a:schemeClr val="tx1"/>
                </a:solidFill>
              </a:rPr>
              <a:t>0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459</a:t>
            </a:r>
            <a:r>
              <a:rPr lang="ru-RU" sz="2800" b="1" dirty="0" smtClean="0">
                <a:solidFill>
                  <a:schemeClr val="tx1"/>
                </a:solidFill>
              </a:rPr>
              <a:t>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938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39533181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477584201"/>
              </p:ext>
            </p:extLst>
          </p:nvPr>
        </p:nvGraphicFramePr>
        <p:xfrm>
          <a:off x="217782" y="1700807"/>
          <a:ext cx="8496944" cy="482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202</a:t>
            </a:r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r>
              <a:rPr lang="ru-RU" sz="2800" b="1" dirty="0" smtClean="0">
                <a:solidFill>
                  <a:schemeClr val="tx1"/>
                </a:solidFill>
              </a:rPr>
              <a:t> году 3</a:t>
            </a:r>
            <a:r>
              <a:rPr lang="en-US" sz="2800" b="1" dirty="0" smtClean="0">
                <a:solidFill>
                  <a:schemeClr val="tx1"/>
                </a:solidFill>
              </a:rPr>
              <a:t>87 06</a:t>
            </a:r>
            <a:r>
              <a:rPr lang="ru-RU" sz="2800" b="1" dirty="0">
                <a:solidFill>
                  <a:schemeClr val="tx1"/>
                </a:solidFill>
              </a:rPr>
              <a:t>2</a:t>
            </a:r>
            <a:r>
              <a:rPr lang="ru-RU" sz="2800" b="1" dirty="0" smtClean="0">
                <a:solidFill>
                  <a:schemeClr val="tx1"/>
                </a:solidFill>
              </a:rPr>
              <a:t>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584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648735795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3525109466"/>
              </p:ext>
            </p:extLst>
          </p:nvPr>
        </p:nvGraphicFramePr>
        <p:xfrm>
          <a:off x="217782" y="1700807"/>
          <a:ext cx="8496944" cy="482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17782" y="1052736"/>
            <a:ext cx="871296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 202</a:t>
            </a:r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r>
              <a:rPr lang="ru-RU" sz="2800" b="1" dirty="0" smtClean="0">
                <a:solidFill>
                  <a:schemeClr val="tx1"/>
                </a:solidFill>
              </a:rPr>
              <a:t> году 3</a:t>
            </a:r>
            <a:r>
              <a:rPr lang="en-US" sz="2800" b="1" dirty="0" smtClean="0">
                <a:solidFill>
                  <a:schemeClr val="tx1"/>
                </a:solidFill>
              </a:rPr>
              <a:t>7</a:t>
            </a:r>
            <a:r>
              <a:rPr lang="ru-RU" sz="2800" b="1" dirty="0" smtClean="0">
                <a:solidFill>
                  <a:schemeClr val="tx1"/>
                </a:solidFill>
              </a:rPr>
              <a:t>4 243 тыс. руб., из них: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0389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6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Спасибо </a:t>
            </a:r>
          </a:p>
          <a:p>
            <a:pPr algn="ctr"/>
            <a:r>
              <a:rPr lang="ru-RU" sz="8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внимание!</a:t>
            </a:r>
            <a:endParaRPr lang="ru-RU" sz="8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872495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10050</TotalTime>
  <Words>1387</Words>
  <Application>Microsoft Office PowerPoint</Application>
  <PresentationFormat>Экран (4:3)</PresentationFormat>
  <Paragraphs>301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Пользователь Windows</cp:lastModifiedBy>
  <cp:revision>809</cp:revision>
  <cp:lastPrinted>2026-02-27T03:15:15Z</cp:lastPrinted>
  <dcterms:created xsi:type="dcterms:W3CDTF">2015-02-04T07:14:04Z</dcterms:created>
  <dcterms:modified xsi:type="dcterms:W3CDTF">2026-02-27T04:07:43Z</dcterms:modified>
</cp:coreProperties>
</file>