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8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9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67" r:id="rId4"/>
    <p:sldId id="270" r:id="rId5"/>
    <p:sldId id="268" r:id="rId6"/>
    <p:sldId id="275" r:id="rId7"/>
    <p:sldId id="276" r:id="rId8"/>
    <p:sldId id="256" r:id="rId9"/>
    <p:sldId id="274" r:id="rId10"/>
    <p:sldId id="260" r:id="rId11"/>
    <p:sldId id="271" r:id="rId12"/>
    <p:sldId id="273" r:id="rId13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35"/>
    <a:srgbClr val="FBB0A3"/>
    <a:srgbClr val="CC3399"/>
    <a:srgbClr val="47D161"/>
    <a:srgbClr val="FA9F90"/>
    <a:srgbClr val="24AE45"/>
    <a:srgbClr val="F2000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970" autoAdjust="0"/>
  </p:normalViewPr>
  <p:slideViewPr>
    <p:cSldViewPr>
      <p:cViewPr>
        <p:scale>
          <a:sx n="123" d="100"/>
          <a:sy n="123" d="100"/>
        </p:scale>
        <p:origin x="-12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6046760933372994"/>
          <c:y val="0.323843342174635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975205772746788"/>
          <c:y val="0.389569445987484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304918</c:v>
                </c:pt>
                <c:pt idx="1">
                  <c:v>53811</c:v>
                </c:pt>
                <c:pt idx="2">
                  <c:v>308429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45.704016140104756</c:v>
                </c:pt>
                <c:pt idx="1">
                  <c:v>8.0657055749912345</c:v>
                </c:pt>
                <c:pt idx="2">
                  <c:v>46.230278284904038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81785165632938"/>
          <c:y val="0.15157770066823448"/>
          <c:w val="0.65236445631200624"/>
          <c:h val="0.81900856009450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8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3">
                  <c:v>Иные доходы</c:v>
                </c:pt>
                <c:pt idx="4">
                  <c:v>Налог на доходы физических лиц</c:v>
                </c:pt>
                <c:pt idx="5">
                  <c:v>Налог на имущество</c:v>
                </c:pt>
                <c:pt idx="6">
                  <c:v>Доходы от использования имущества</c:v>
                </c:pt>
                <c:pt idx="7">
                  <c:v>Акцизы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1558045</c:v>
                </c:pt>
                <c:pt idx="1">
                  <c:v>162881</c:v>
                </c:pt>
                <c:pt idx="2">
                  <c:v>45583</c:v>
                </c:pt>
                <c:pt idx="3">
                  <c:v>48320</c:v>
                </c:pt>
                <c:pt idx="4">
                  <c:v>349303</c:v>
                </c:pt>
                <c:pt idx="5">
                  <c:v>7427</c:v>
                </c:pt>
                <c:pt idx="6">
                  <c:v>46316</c:v>
                </c:pt>
                <c:pt idx="7">
                  <c:v>15985</c:v>
                </c:pt>
                <c:pt idx="8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4761961314643207"/>
          <c:y val="2.6187217936745777E-2"/>
          <c:w val="0.85238038685356798"/>
          <c:h val="0.89062926942051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329347</c:v>
                </c:pt>
                <c:pt idx="1">
                  <c:v>356899</c:v>
                </c:pt>
                <c:pt idx="2">
                  <c:v>358728</c:v>
                </c:pt>
                <c:pt idx="3">
                  <c:v>371364</c:v>
                </c:pt>
                <c:pt idx="4">
                  <c:v>675815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95232"/>
        <c:axId val="152697600"/>
        <c:axId val="0"/>
      </c:bar3DChart>
      <c:catAx>
        <c:axId val="225695232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152697600"/>
        <c:crosses val="autoZero"/>
        <c:auto val="1"/>
        <c:lblAlgn val="ctr"/>
        <c:lblOffset val="100"/>
        <c:noMultiLvlLbl val="0"/>
      </c:catAx>
      <c:valAx>
        <c:axId val="152697600"/>
        <c:scaling>
          <c:orientation val="minMax"/>
        </c:scaling>
        <c:delete val="0"/>
        <c:axPos val="l"/>
        <c:majorGridlines/>
        <c:numFmt formatCode="#,##0_ ;[Red]\-#,##0\ " sourceLinked="0"/>
        <c:majorTickMark val="none"/>
        <c:minorTickMark val="none"/>
        <c:tickLblPos val="low"/>
        <c:crossAx val="225695232"/>
        <c:crosses val="autoZero"/>
        <c:crossBetween val="between"/>
      </c:valAx>
      <c:spPr>
        <a:ln>
          <a:solidFill>
            <a:srgbClr val="275335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895452955067308E-2"/>
          <c:y val="3.5282156996106123E-2"/>
          <c:w val="0.9112423399331504"/>
          <c:h val="0.67916974742270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455751</c:v>
                </c:pt>
                <c:pt idx="1">
                  <c:v>102</c:v>
                </c:pt>
                <c:pt idx="2">
                  <c:v>233637</c:v>
                </c:pt>
                <c:pt idx="3">
                  <c:v>123996</c:v>
                </c:pt>
                <c:pt idx="4">
                  <c:v>98016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1558045</c:v>
                </c:pt>
                <c:pt idx="1">
                  <c:v>5000</c:v>
                </c:pt>
                <c:pt idx="2">
                  <c:v>348263</c:v>
                </c:pt>
                <c:pt idx="3">
                  <c:v>1020599</c:v>
                </c:pt>
                <c:pt idx="4">
                  <c:v>184183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225914368"/>
        <c:axId val="147462336"/>
        <c:axId val="0"/>
      </c:bar3DChart>
      <c:catAx>
        <c:axId val="225914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147462336"/>
        <c:crosses val="autoZero"/>
        <c:auto val="1"/>
        <c:lblAlgn val="ctr"/>
        <c:lblOffset val="100"/>
        <c:noMultiLvlLbl val="0"/>
      </c:catAx>
      <c:valAx>
        <c:axId val="1474623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225914368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 baseline="0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74370437288986047"/>
          <c:y val="6.9083799118105638E-2"/>
          <c:w val="0.19298159558897154"/>
          <c:h val="5.9697127148474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29519</c:v>
                </c:pt>
                <c:pt idx="1">
                  <c:v>84065</c:v>
                </c:pt>
                <c:pt idx="2">
                  <c:v>26798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  <c:showDLblsOverMax val="0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FA9F90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2693</c:v>
                </c:pt>
                <c:pt idx="1">
                  <c:v>7525</c:v>
                </c:pt>
                <c:pt idx="2">
                  <c:v>3286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673103243049867E-2"/>
          <c:y val="0.11520159160541081"/>
          <c:w val="0.87360890632538579"/>
          <c:h val="0.8227989149418881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elete val="1"/>
          </c:dLbls>
          <c:cat>
            <c:strRef>
              <c:f>Лист1!$A$2:$A$9</c:f>
              <c:strCache>
                <c:ptCount val="3"/>
                <c:pt idx="0">
                  <c:v>Доля национальной экономики</c:v>
                </c:pt>
                <c:pt idx="1">
                  <c:v>Доля жилищно-коммунального хозяйства</c:v>
                </c:pt>
                <c:pt idx="2">
                  <c:v>Доля расходов других отраслей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545162</c:v>
                </c:pt>
                <c:pt idx="1">
                  <c:v>1134549</c:v>
                </c:pt>
                <c:pt idx="2">
                  <c:v>448473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34844F"/>
              </a:solidFill>
            </c:spPr>
          </c:dPt>
          <c:cat>
            <c:strRef>
              <c:f>Лист1!$A$2:$A$5</c:f>
              <c:strCache>
                <c:ptCount val="2"/>
                <c:pt idx="0">
                  <c:v>Непрограмные</c:v>
                </c:pt>
                <c:pt idx="1">
                  <c:v>Програмные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247815</c:v>
                </c:pt>
                <c:pt idx="1">
                  <c:v>1880369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FBB0A3"/>
        </a:solidFill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</a:t>
          </a:r>
          <a:r>
            <a:rPr lang="en-US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2</a:t>
          </a:r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6EFB0-441C-4B54-8AB6-D781C236DBF8}" type="presOf" srcId="{8EAC8641-7AF1-4D92-A995-45B614C8DE9E}" destId="{223C94F4-7D53-4E44-90A4-0DF2FEB9A9A5}" srcOrd="0" destOrd="0" presId="urn:microsoft.com/office/officeart/2005/8/layout/vList2"/>
    <dgm:cxn modelId="{AF22C618-7DA2-424C-9336-BA7E2C6B762F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232239E-2881-4823-8814-ABEE47595F2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2400" b="1" baseline="0" dirty="0" smtClean="0"/>
            <a:t> </a:t>
          </a:r>
          <a:r>
            <a:rPr lang="ru-RU" sz="2400" b="1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«город Усть-Кут» в  202</a:t>
          </a:r>
          <a:r>
            <a:rPr lang="en-US" sz="2400" b="1" baseline="0" dirty="0" smtClean="0">
              <a:solidFill>
                <a:schemeClr val="tx1"/>
              </a:solidFill>
            </a:rPr>
            <a:t>2</a:t>
          </a:r>
          <a:r>
            <a:rPr lang="ru-RU" sz="2400" b="1" baseline="0" dirty="0" smtClean="0">
              <a:solidFill>
                <a:schemeClr val="tx1"/>
              </a:solidFill>
            </a:rPr>
            <a:t>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2018-2022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5A5020-F8EA-4C44-99CF-852E2504603E}" type="presOf" srcId="{FE2DE1B8-C883-4F19-BC4B-EF6BEE6D60E8}" destId="{7C144974-0BE8-49E0-ADD8-D13E50441D82}" srcOrd="0" destOrd="0" presId="urn:microsoft.com/office/officeart/2005/8/layout/vList2"/>
    <dgm:cxn modelId="{B98B95F0-DCD4-479B-8B3E-4C064CF018F2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E3082C0D-C4E4-4931-BC6F-6E8E6DC0A014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</a:t>
          </a:r>
          <a:r>
            <a:rPr lang="ru-RU" sz="2400" b="1" baseline="0" dirty="0" smtClean="0">
              <a:solidFill>
                <a:schemeClr val="tx1"/>
              </a:solidFill>
            </a:rPr>
            <a:t>безвозмездных поступлений </a:t>
          </a:r>
          <a:endParaRPr lang="ru-RU" sz="1600" b="1" baseline="0" dirty="0" smtClean="0">
            <a:solidFill>
              <a:schemeClr val="tx1"/>
            </a:solidFill>
          </a:endParaRP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в </a:t>
          </a:r>
          <a:r>
            <a:rPr lang="ru-RU" sz="2400" b="1" baseline="0" dirty="0" smtClean="0">
              <a:solidFill>
                <a:schemeClr val="tx1"/>
              </a:solidFill>
            </a:rPr>
            <a:t>бюджет </a:t>
          </a:r>
          <a:r>
            <a:rPr lang="ru-RU" sz="2400" b="1" baseline="0" dirty="0" smtClean="0">
              <a:solidFill>
                <a:schemeClr val="tx1"/>
              </a:solidFill>
            </a:rPr>
            <a:t>города Усть-Кута </a:t>
          </a:r>
          <a:r>
            <a:rPr lang="ru-RU" sz="2400" b="1" baseline="0" dirty="0" smtClean="0">
              <a:solidFill>
                <a:schemeClr val="tx1"/>
              </a:solidFill>
            </a:rPr>
            <a:t>в 20</a:t>
          </a:r>
          <a:r>
            <a:rPr lang="en-US" sz="2400" b="1" baseline="0" dirty="0" smtClean="0">
              <a:solidFill>
                <a:schemeClr val="tx1"/>
              </a:solidFill>
            </a:rPr>
            <a:t>2</a:t>
          </a:r>
          <a:r>
            <a:rPr lang="ru-RU" sz="2400" b="1" baseline="0" dirty="0" smtClean="0">
              <a:solidFill>
                <a:schemeClr val="tx1"/>
              </a:solidFill>
            </a:rPr>
            <a:t>1-2022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38C708-FFBA-4642-BFD3-E399D6FA31C0}" type="presOf" srcId="{FE2DE1B8-C883-4F19-BC4B-EF6BEE6D60E8}" destId="{7C144974-0BE8-49E0-ADD8-D13E50441D82}" srcOrd="0" destOrd="0" presId="urn:microsoft.com/office/officeart/2005/8/layout/vList2"/>
    <dgm:cxn modelId="{B227BDCC-E84D-44FA-B409-76C7E8916ADB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81028D77-D578-42A7-99B5-CE94AD38116F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59D6BB-905E-4922-9E06-2A200AB67E0D}" type="presOf" srcId="{FE2DE1B8-C883-4F19-BC4B-EF6BEE6D60E8}" destId="{7C144974-0BE8-49E0-ADD8-D13E50441D82}" srcOrd="0" destOrd="0" presId="urn:microsoft.com/office/officeart/2005/8/layout/vList2"/>
    <dgm:cxn modelId="{4A246C78-4DB3-4636-9FB5-DD7039D5B07B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F9325F55-C0E3-4217-A4A2-101652973658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</a:t>
          </a:r>
          <a:r>
            <a:rPr lang="ru-RU" b="1" baseline="0" dirty="0" smtClean="0">
              <a:solidFill>
                <a:schemeClr val="tx1"/>
              </a:solidFill>
            </a:rPr>
            <a:t>расходной части бюджета                    </a:t>
          </a:r>
          <a:r>
            <a:rPr lang="ru-RU" b="1" baseline="0" dirty="0" smtClean="0">
              <a:solidFill>
                <a:schemeClr val="tx1"/>
              </a:solidFill>
            </a:rPr>
            <a:t/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smtClean="0">
              <a:solidFill>
                <a:schemeClr val="tx1"/>
              </a:solidFill>
            </a:rPr>
            <a:t>в 2022 году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ScaleY="46664" custLinFactNeighborX="-149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D6486-4E73-4187-95D0-B06D1A92052B}" type="presOf" srcId="{8EAC8641-7AF1-4D92-A995-45B614C8DE9E}" destId="{223C94F4-7D53-4E44-90A4-0DF2FEB9A9A5}" srcOrd="0" destOrd="0" presId="urn:microsoft.com/office/officeart/2005/8/layout/vList2"/>
    <dgm:cxn modelId="{EF89902E-ED60-4CE5-AE06-C01059F5F93B}" type="presOf" srcId="{7A2F14C1-A73B-4BD2-BCEF-2B0672C8F3DB}" destId="{854809D0-D206-4535-AA91-F326EE34AF52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2E688C56-B55C-4808-9DFE-B0C3037D3BAF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C34491-385D-4BCD-8572-5C02B8CB2937}" type="presOf" srcId="{8EAC8641-7AF1-4D92-A995-45B614C8DE9E}" destId="{223C94F4-7D53-4E44-90A4-0DF2FEB9A9A5}" srcOrd="0" destOrd="0" presId="urn:microsoft.com/office/officeart/2005/8/layout/vList2"/>
    <dgm:cxn modelId="{A98A616D-937C-4B4F-AA38-6711B13DE9C8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F1BF58B-CD2C-4703-8C1E-04585A0EAF28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11 700 тыс. руб. </a:t>
          </a:r>
        </a:p>
        <a:p>
          <a:r>
            <a:rPr lang="ru-RU" b="1" i="1" dirty="0" smtClean="0"/>
            <a:t>Приобретение спец. техники (народные инициативы) 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3 378 тыс. руб. </a:t>
          </a:r>
        </a:p>
        <a:p>
          <a:r>
            <a:rPr lang="ru-RU" b="1" i="1" dirty="0" smtClean="0"/>
            <a:t>Ремонт муниципальных дорог (народные инициативы) 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20 929 тыс. руб. </a:t>
          </a:r>
        </a:p>
        <a:p>
          <a:r>
            <a:rPr lang="ru-RU" b="1" i="1" dirty="0" smtClean="0"/>
            <a:t>Приобретение дорожной техники (районный бюджет)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277 тыс. руб. </a:t>
          </a:r>
        </a:p>
        <a:p>
          <a:r>
            <a:rPr lang="ru-RU" b="1" i="1" dirty="0" smtClean="0"/>
            <a:t>МП «Эффективное управление муниципальным имуществом на период 2020-2025 </a:t>
          </a:r>
          <a:r>
            <a:rPr lang="ru-RU" b="1" i="1" dirty="0" err="1" smtClean="0"/>
            <a:t>г.г</a:t>
          </a:r>
          <a:r>
            <a:rPr lang="ru-RU" b="1" i="1" dirty="0" smtClean="0"/>
            <a:t>. на территории УКМО (</a:t>
          </a:r>
          <a:r>
            <a:rPr lang="ru-RU" b="1" i="1" dirty="0" err="1" smtClean="0"/>
            <a:t>гп</a:t>
          </a:r>
          <a:r>
            <a:rPr lang="ru-RU" b="1" i="1" dirty="0" smtClean="0"/>
            <a:t>)»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281 тыс. руб. </a:t>
          </a:r>
        </a:p>
        <a:p>
          <a:r>
            <a:rPr lang="ru-RU" b="1" i="1" dirty="0" smtClean="0"/>
            <a:t>МП «Формирование доступной среды жизнедеятельности для инвалидов и других маломобильных групп населения в городе Усть-Куте на 2013-2030 гг.»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7 866 тыс. руб.</a:t>
          </a:r>
        </a:p>
        <a:p>
          <a:r>
            <a:rPr lang="ru-RU" b="1" i="1" dirty="0" smtClean="0"/>
            <a:t> МП «Повышение безопасности дорожного движения»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D1C3DA52-0ED3-426C-8CD3-D689F43B197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205 352 тыс. руб.</a:t>
          </a:r>
        </a:p>
        <a:p>
          <a:r>
            <a:rPr lang="ru-RU" b="1" i="1" dirty="0" smtClean="0"/>
            <a:t>Реконструкция мостового перехода через р. </a:t>
          </a:r>
          <a:r>
            <a:rPr lang="ru-RU" b="1" i="1" dirty="0" smtClean="0"/>
            <a:t>Кута (разрушенного весенним паводком)</a:t>
          </a:r>
          <a:endParaRPr lang="ru-RU" b="1" i="1" dirty="0" smtClean="0"/>
        </a:p>
      </dgm:t>
    </dgm:pt>
    <dgm:pt modelId="{0D2C8C6C-5BBE-46B2-8645-7B396DB1A677}" type="parTrans" cxnId="{5C774EAC-033E-414E-A1EB-349F51830D33}">
      <dgm:prSet/>
      <dgm:spPr/>
      <dgm:t>
        <a:bodyPr/>
        <a:lstStyle/>
        <a:p>
          <a:endParaRPr lang="ru-RU"/>
        </a:p>
      </dgm:t>
    </dgm:pt>
    <dgm:pt modelId="{837B920F-7580-4005-AA6F-2FF3A9AD07CE}" type="sibTrans" cxnId="{5C774EAC-033E-414E-A1EB-349F51830D33}">
      <dgm:prSet/>
      <dgm:spPr/>
      <dgm:t>
        <a:bodyPr/>
        <a:lstStyle/>
        <a:p>
          <a:endParaRPr lang="ru-RU"/>
        </a:p>
      </dgm:t>
    </dgm:pt>
    <dgm:pt modelId="{8F14A40C-F15A-46C5-B8BB-81544F13D9A2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51 590 тыс. руб.</a:t>
          </a:r>
        </a:p>
        <a:p>
          <a:r>
            <a:rPr lang="ru-RU" b="1" i="1" dirty="0" smtClean="0"/>
            <a:t>Содержание внутригородских дорог </a:t>
          </a:r>
        </a:p>
      </dgm:t>
    </dgm:pt>
    <dgm:pt modelId="{18AF0992-6600-4ADA-88CB-9F373EB348D5}" type="parTrans" cxnId="{A5FE44A7-B6A4-44BF-AA36-509682260617}">
      <dgm:prSet/>
      <dgm:spPr/>
      <dgm:t>
        <a:bodyPr/>
        <a:lstStyle/>
        <a:p>
          <a:endParaRPr lang="ru-RU"/>
        </a:p>
      </dgm:t>
    </dgm:pt>
    <dgm:pt modelId="{4A3CACA3-4561-4BEF-9344-02AF92FBEECE}" type="sibTrans" cxnId="{A5FE44A7-B6A4-44BF-AA36-509682260617}">
      <dgm:prSet/>
      <dgm:spPr/>
      <dgm:t>
        <a:bodyPr/>
        <a:lstStyle/>
        <a:p>
          <a:endParaRPr lang="ru-RU"/>
        </a:p>
      </dgm:t>
    </dgm:pt>
    <dgm:pt modelId="{0D5B0ED0-E978-4826-8072-31E8ED70CCCD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220 790 тыс. руб. </a:t>
          </a:r>
        </a:p>
        <a:p>
          <a:r>
            <a:rPr lang="ru-RU" b="1" i="1" dirty="0" smtClean="0"/>
            <a:t>Ремонт муниципальных дорог</a:t>
          </a:r>
        </a:p>
      </dgm:t>
    </dgm:pt>
    <dgm:pt modelId="{CCEF4D87-1CC2-42B9-AA9F-EBB9D4616E71}" type="parTrans" cxnId="{24214825-800D-431E-B4F3-7FF343B3BE8C}">
      <dgm:prSet/>
      <dgm:spPr/>
      <dgm:t>
        <a:bodyPr/>
        <a:lstStyle/>
        <a:p>
          <a:endParaRPr lang="ru-RU"/>
        </a:p>
      </dgm:t>
    </dgm:pt>
    <dgm:pt modelId="{BE29BF2D-F721-4417-BA9B-34593D206E4A}" type="sibTrans" cxnId="{24214825-800D-431E-B4F3-7FF343B3BE8C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9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9" custLinFactX="100000" custLinFactNeighborX="116949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AA7A2879-9930-40C1-89CF-6D75A51B36CB}" type="pres">
      <dgm:prSet presAssocID="{74957F07-5A2D-41A5-87D1-076A6F1BEBE6}" presName="node" presStyleLbl="node1" presStyleIdx="5" presStyleCnt="9" custLinFactX="-100000" custLinFactNeighborX="-117288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F28A3-F958-4010-97B9-5C36FE0C79FF}" type="pres">
      <dgm:prSet presAssocID="{DD1220C6-FA15-44E3-A0C5-4B442AF1CBE5}" presName="sibTrans" presStyleCnt="0"/>
      <dgm:spPr/>
    </dgm:pt>
    <dgm:pt modelId="{88590AC8-D988-4D68-890E-678455D8E2E6}" type="pres">
      <dgm:prSet presAssocID="{D1C3DA52-0ED3-426C-8CD3-D689F43B1976}" presName="node" presStyleLbl="node1" presStyleIdx="6" presStyleCnt="9" custLinFactNeighborX="1294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75743-0F8E-42A4-A4F8-7CF80B144A9A}" type="pres">
      <dgm:prSet presAssocID="{837B920F-7580-4005-AA6F-2FF3A9AD07CE}" presName="sibTrans" presStyleCnt="0"/>
      <dgm:spPr/>
    </dgm:pt>
    <dgm:pt modelId="{99E81FD0-F3E9-43C5-902A-6A11612F599E}" type="pres">
      <dgm:prSet presAssocID="{8F14A40C-F15A-46C5-B8BB-81544F13D9A2}" presName="node" presStyleLbl="node1" presStyleIdx="7" presStyleCnt="9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E24B4-5A2C-4631-B58F-01D4742AC69F}" type="pres">
      <dgm:prSet presAssocID="{4A3CACA3-4561-4BEF-9344-02AF92FBEECE}" presName="sibTrans" presStyleCnt="0"/>
      <dgm:spPr/>
    </dgm:pt>
    <dgm:pt modelId="{D28DB185-EBCA-457E-9EC7-E92BB43808E1}" type="pres">
      <dgm:prSet presAssocID="{0D5B0ED0-E978-4826-8072-31E8ED70CCCD}" presName="node" presStyleLbl="node1" presStyleIdx="8" presStyleCnt="9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433E81-1A23-4478-ACFC-6BA50EE471F3}" type="presOf" srcId="{9F5E9840-A5BB-4519-8675-861BD6339F81}" destId="{CEE978A8-7F57-4C14-8D34-863601262F0A}" srcOrd="0" destOrd="0" presId="urn:microsoft.com/office/officeart/2005/8/layout/default#2"/>
    <dgm:cxn modelId="{F861AF10-64DA-4C7D-BACE-2259A9B46BE4}" type="presOf" srcId="{74957F07-5A2D-41A5-87D1-076A6F1BEBE6}" destId="{AA7A2879-9930-40C1-89CF-6D75A51B36CB}" srcOrd="0" destOrd="0" presId="urn:microsoft.com/office/officeart/2005/8/layout/default#2"/>
    <dgm:cxn modelId="{49BF2D58-C4A2-4AC8-8407-C5A74B9F3B60}" type="presOf" srcId="{D1C3DA52-0ED3-426C-8CD3-D689F43B1976}" destId="{88590AC8-D988-4D68-890E-678455D8E2E6}" srcOrd="0" destOrd="0" presId="urn:microsoft.com/office/officeart/2005/8/layout/default#2"/>
    <dgm:cxn modelId="{76805E6E-FF85-42D8-9471-64D391A816E8}" type="presOf" srcId="{0D5B0ED0-E978-4826-8072-31E8ED70CCCD}" destId="{D28DB185-EBCA-457E-9EC7-E92BB43808E1}" srcOrd="0" destOrd="0" presId="urn:microsoft.com/office/officeart/2005/8/layout/default#2"/>
    <dgm:cxn modelId="{5C774EAC-033E-414E-A1EB-349F51830D33}" srcId="{C418153D-C9B1-4010-896A-C121666F042D}" destId="{D1C3DA52-0ED3-426C-8CD3-D689F43B1976}" srcOrd="6" destOrd="0" parTransId="{0D2C8C6C-5BBE-46B2-8645-7B396DB1A677}" sibTransId="{837B920F-7580-4005-AA6F-2FF3A9AD07CE}"/>
    <dgm:cxn modelId="{C24613D2-EAEA-4F72-8851-E446AAD38966}" type="presOf" srcId="{8F14A40C-F15A-46C5-B8BB-81544F13D9A2}" destId="{99E81FD0-F3E9-43C5-902A-6A11612F599E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E798B7A5-E356-4953-B3BB-3590F139EBAD}" type="presOf" srcId="{36C92DCC-135D-4681-921F-B768B371B5C4}" destId="{D6BCB54F-575A-4FB5-BA98-6EE7FE8FDF5D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56D3D4A3-B039-42F7-9DC1-5FB2B19F33E5}" type="presOf" srcId="{C418153D-C9B1-4010-896A-C121666F042D}" destId="{91D796DB-4FEE-4CC3-AD05-1991A3968169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9E9EA022-9ACB-419B-A9A5-7424A75D43AE}" srcId="{C418153D-C9B1-4010-896A-C121666F042D}" destId="{74957F07-5A2D-41A5-87D1-076A6F1BEBE6}" srcOrd="5" destOrd="0" parTransId="{35CB47AB-BFF6-407E-BA32-1D43ED3A3F2D}" sibTransId="{DD1220C6-FA15-44E3-A0C5-4B442AF1CBE5}"/>
    <dgm:cxn modelId="{A5FE44A7-B6A4-44BF-AA36-509682260617}" srcId="{C418153D-C9B1-4010-896A-C121666F042D}" destId="{8F14A40C-F15A-46C5-B8BB-81544F13D9A2}" srcOrd="7" destOrd="0" parTransId="{18AF0992-6600-4ADA-88CB-9F373EB348D5}" sibTransId="{4A3CACA3-4561-4BEF-9344-02AF92FBEECE}"/>
    <dgm:cxn modelId="{BCE05727-50AF-42BC-A0B9-DD73738C0E35}" type="presOf" srcId="{011A61CA-1D32-4607-949B-D283036576E8}" destId="{597B324E-28B9-4101-B21D-8F6C9D65325B}" srcOrd="0" destOrd="0" presId="urn:microsoft.com/office/officeart/2005/8/layout/default#2"/>
    <dgm:cxn modelId="{9FF817C0-E59E-4320-828E-01E5ED152962}" type="presOf" srcId="{8546B3D6-2EDF-47F7-B685-EC043A10BBD5}" destId="{6F20A9B6-AB66-45D9-AC03-8203A07CED92}" srcOrd="0" destOrd="0" presId="urn:microsoft.com/office/officeart/2005/8/layout/default#2"/>
    <dgm:cxn modelId="{24214825-800D-431E-B4F3-7FF343B3BE8C}" srcId="{C418153D-C9B1-4010-896A-C121666F042D}" destId="{0D5B0ED0-E978-4826-8072-31E8ED70CCCD}" srcOrd="8" destOrd="0" parTransId="{CCEF4D87-1CC2-42B9-AA9F-EBB9D4616E71}" sibTransId="{BE29BF2D-F721-4417-BA9B-34593D206E4A}"/>
    <dgm:cxn modelId="{0AAD959B-DF28-4153-9D30-EB50BCE5B3F4}" type="presOf" srcId="{590DE745-E28C-451B-A3E7-0C602CA3A63B}" destId="{7EE22EFA-E3DF-4EF6-8377-14653D31AD94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110AC394-E1D9-4886-80D8-06902C4600E9}" type="presParOf" srcId="{91D796DB-4FEE-4CC3-AD05-1991A3968169}" destId="{6F20A9B6-AB66-45D9-AC03-8203A07CED92}" srcOrd="0" destOrd="0" presId="urn:microsoft.com/office/officeart/2005/8/layout/default#2"/>
    <dgm:cxn modelId="{D674350A-CBC6-4A89-B078-2CDB9B00770C}" type="presParOf" srcId="{91D796DB-4FEE-4CC3-AD05-1991A3968169}" destId="{9348B2FC-5423-4C3A-8126-16029AA9F415}" srcOrd="1" destOrd="0" presId="urn:microsoft.com/office/officeart/2005/8/layout/default#2"/>
    <dgm:cxn modelId="{306A261F-490B-4C71-8C34-7DE452E15C41}" type="presParOf" srcId="{91D796DB-4FEE-4CC3-AD05-1991A3968169}" destId="{7EE22EFA-E3DF-4EF6-8377-14653D31AD94}" srcOrd="2" destOrd="0" presId="urn:microsoft.com/office/officeart/2005/8/layout/default#2"/>
    <dgm:cxn modelId="{5365DD2C-D56D-42D6-98EC-46436AB8618F}" type="presParOf" srcId="{91D796DB-4FEE-4CC3-AD05-1991A3968169}" destId="{616BA227-8CCD-453D-A7D3-98D0D4F35DD8}" srcOrd="3" destOrd="0" presId="urn:microsoft.com/office/officeart/2005/8/layout/default#2"/>
    <dgm:cxn modelId="{832117C2-5A27-4C87-B967-18569FD3CD8F}" type="presParOf" srcId="{91D796DB-4FEE-4CC3-AD05-1991A3968169}" destId="{CEE978A8-7F57-4C14-8D34-863601262F0A}" srcOrd="4" destOrd="0" presId="urn:microsoft.com/office/officeart/2005/8/layout/default#2"/>
    <dgm:cxn modelId="{FA2719A5-D772-43FC-8D21-6F50CADD66E3}" type="presParOf" srcId="{91D796DB-4FEE-4CC3-AD05-1991A3968169}" destId="{2BF9CB2D-1EDD-4E16-BF45-AB6B3DFB006B}" srcOrd="5" destOrd="0" presId="urn:microsoft.com/office/officeart/2005/8/layout/default#2"/>
    <dgm:cxn modelId="{CDB8C326-C8FC-49A1-8EAB-ED990186514D}" type="presParOf" srcId="{91D796DB-4FEE-4CC3-AD05-1991A3968169}" destId="{D6BCB54F-575A-4FB5-BA98-6EE7FE8FDF5D}" srcOrd="6" destOrd="0" presId="urn:microsoft.com/office/officeart/2005/8/layout/default#2"/>
    <dgm:cxn modelId="{E9F2CA23-E567-4BB7-9CFA-88CE830AAF42}" type="presParOf" srcId="{91D796DB-4FEE-4CC3-AD05-1991A3968169}" destId="{C6AD9760-FD2C-4E09-8E0B-D519B991B3FF}" srcOrd="7" destOrd="0" presId="urn:microsoft.com/office/officeart/2005/8/layout/default#2"/>
    <dgm:cxn modelId="{B2B3E228-0DE5-40C3-AD6D-E350EDB7F0CA}" type="presParOf" srcId="{91D796DB-4FEE-4CC3-AD05-1991A3968169}" destId="{597B324E-28B9-4101-B21D-8F6C9D65325B}" srcOrd="8" destOrd="0" presId="urn:microsoft.com/office/officeart/2005/8/layout/default#2"/>
    <dgm:cxn modelId="{87A9470B-1C29-48D0-B56B-4AB5C231E21E}" type="presParOf" srcId="{91D796DB-4FEE-4CC3-AD05-1991A3968169}" destId="{A87E07F6-3F4D-46E7-84B3-0CF168B035D6}" srcOrd="9" destOrd="0" presId="urn:microsoft.com/office/officeart/2005/8/layout/default#2"/>
    <dgm:cxn modelId="{1CF45D8F-CFEB-4C67-A2C4-EA5729F35BAA}" type="presParOf" srcId="{91D796DB-4FEE-4CC3-AD05-1991A3968169}" destId="{AA7A2879-9930-40C1-89CF-6D75A51B36CB}" srcOrd="10" destOrd="0" presId="urn:microsoft.com/office/officeart/2005/8/layout/default#2"/>
    <dgm:cxn modelId="{C64DE2EB-3604-4EC6-93E1-3FE2CDF3BC4C}" type="presParOf" srcId="{91D796DB-4FEE-4CC3-AD05-1991A3968169}" destId="{DA8F28A3-F958-4010-97B9-5C36FE0C79FF}" srcOrd="11" destOrd="0" presId="urn:microsoft.com/office/officeart/2005/8/layout/default#2"/>
    <dgm:cxn modelId="{D0DCCF88-5C05-4FCC-98B5-8E681E01B17C}" type="presParOf" srcId="{91D796DB-4FEE-4CC3-AD05-1991A3968169}" destId="{88590AC8-D988-4D68-890E-678455D8E2E6}" srcOrd="12" destOrd="0" presId="urn:microsoft.com/office/officeart/2005/8/layout/default#2"/>
    <dgm:cxn modelId="{2D9524FC-C65F-47A0-BCE7-6430C2F92A86}" type="presParOf" srcId="{91D796DB-4FEE-4CC3-AD05-1991A3968169}" destId="{45675743-0F8E-42A4-A4F8-7CF80B144A9A}" srcOrd="13" destOrd="0" presId="urn:microsoft.com/office/officeart/2005/8/layout/default#2"/>
    <dgm:cxn modelId="{6C5447C0-F36D-451A-9005-C4E3644050E7}" type="presParOf" srcId="{91D796DB-4FEE-4CC3-AD05-1991A3968169}" destId="{99E81FD0-F3E9-43C5-902A-6A11612F599E}" srcOrd="14" destOrd="0" presId="urn:microsoft.com/office/officeart/2005/8/layout/default#2"/>
    <dgm:cxn modelId="{1BF299CA-A4DA-4CD4-B3A1-AD450F2C4EE0}" type="presParOf" srcId="{91D796DB-4FEE-4CC3-AD05-1991A3968169}" destId="{7A7E24B4-5A2C-4631-B58F-01D4742AC69F}" srcOrd="15" destOrd="0" presId="urn:microsoft.com/office/officeart/2005/8/layout/default#2"/>
    <dgm:cxn modelId="{07087A19-51DA-45D8-99DA-5866664A81AD}" type="presParOf" srcId="{91D796DB-4FEE-4CC3-AD05-1991A3968169}" destId="{D28DB185-EBCA-457E-9EC7-E92BB43808E1}" srcOrd="1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400" b="1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F18E48-D60B-4B66-B3CF-285E1E78D44E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E8F1E40-5381-49C8-9751-3818870C92EE}" type="presOf" srcId="{FE2DE1B8-C883-4F19-BC4B-EF6BEE6D60E8}" destId="{7C144974-0BE8-49E0-ADD8-D13E50441D82}" srcOrd="0" destOrd="0" presId="urn:microsoft.com/office/officeart/2005/8/layout/vList2"/>
    <dgm:cxn modelId="{B17FD4AD-8392-422E-9DF6-C8362C32EDEA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90"/>
          <a:ext cx="9144000" cy="764521"/>
        </a:xfrm>
        <a:prstGeom prst="roundRect">
          <a:avLst/>
        </a:prstGeom>
        <a:solidFill>
          <a:srgbClr val="FBB0A3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</a:t>
          </a:r>
          <a:r>
            <a:rPr lang="en-US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2</a:t>
          </a: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год</a:t>
          </a:r>
          <a:endParaRPr lang="ru-RU" sz="2400" b="1" kern="1200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7321" y="37411"/>
        <a:ext cx="9069358" cy="689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536"/>
          <a:ext cx="9144000" cy="763630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/>
            <a:t> </a:t>
          </a:r>
          <a:r>
            <a:rPr lang="ru-RU" sz="2400" b="1" kern="1200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«город Усть-Кут» в  202</a:t>
          </a:r>
          <a:r>
            <a:rPr lang="en-US" sz="2400" b="1" kern="1200" baseline="0" dirty="0" smtClean="0">
              <a:solidFill>
                <a:schemeClr val="tx1"/>
              </a:solidFill>
            </a:rPr>
            <a:t>2</a:t>
          </a:r>
          <a:r>
            <a:rPr lang="ru-RU" sz="2400" b="1" kern="1200" baseline="0" dirty="0" smtClean="0">
              <a:solidFill>
                <a:schemeClr val="tx1"/>
              </a:solidFill>
            </a:rPr>
            <a:t> году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277" y="37813"/>
        <a:ext cx="9069446" cy="689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81"/>
          <a:ext cx="8928992" cy="76452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2018-2022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321" y="37502"/>
        <a:ext cx="8854350" cy="6898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83666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</a:t>
          </a:r>
          <a:r>
            <a:rPr lang="ru-RU" sz="2400" b="1" kern="1200" baseline="0" dirty="0" smtClean="0">
              <a:solidFill>
                <a:schemeClr val="tx1"/>
              </a:solidFill>
            </a:rPr>
            <a:t>безвозмездных поступлений </a:t>
          </a:r>
          <a:endParaRPr lang="ru-RU" sz="1600" b="1" kern="1200" baseline="0" dirty="0" smtClean="0">
            <a:solidFill>
              <a:schemeClr val="tx1"/>
            </a:solidFill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в </a:t>
          </a:r>
          <a:r>
            <a:rPr lang="ru-RU" sz="2400" b="1" kern="1200" baseline="0" dirty="0" smtClean="0">
              <a:solidFill>
                <a:schemeClr val="tx1"/>
              </a:solidFill>
            </a:rPr>
            <a:t>бюджет </a:t>
          </a:r>
          <a:r>
            <a:rPr lang="ru-RU" sz="2400" b="1" kern="1200" baseline="0" dirty="0" smtClean="0">
              <a:solidFill>
                <a:schemeClr val="tx1"/>
              </a:solidFill>
            </a:rPr>
            <a:t>города Усть-Кута </a:t>
          </a:r>
          <a:r>
            <a:rPr lang="ru-RU" sz="2400" b="1" kern="1200" baseline="0" dirty="0" smtClean="0">
              <a:solidFill>
                <a:schemeClr val="tx1"/>
              </a:solidFill>
            </a:rPr>
            <a:t>в 20</a:t>
          </a:r>
          <a:r>
            <a:rPr lang="en-US" sz="2400" b="1" kern="1200" baseline="0" dirty="0" smtClean="0">
              <a:solidFill>
                <a:schemeClr val="tx1"/>
              </a:solidFill>
            </a:rPr>
            <a:t>2</a:t>
          </a:r>
          <a:r>
            <a:rPr lang="ru-RU" sz="2400" b="1" kern="1200" baseline="0" dirty="0" smtClean="0">
              <a:solidFill>
                <a:schemeClr val="tx1"/>
              </a:solidFill>
            </a:rPr>
            <a:t>1-2022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40843" y="40843"/>
        <a:ext cx="9026818" cy="754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5457"/>
        <a:ext cx="9034308" cy="10138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4830" y="54830"/>
        <a:ext cx="9034340" cy="1013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89811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baseline="0" dirty="0" smtClean="0">
              <a:solidFill>
                <a:schemeClr val="tx1"/>
              </a:solidFill>
            </a:rPr>
            <a:t>Исполнение </a:t>
          </a:r>
          <a:r>
            <a:rPr lang="ru-RU" sz="2200" b="1" kern="1200" baseline="0" dirty="0" smtClean="0">
              <a:solidFill>
                <a:schemeClr val="tx1"/>
              </a:solidFill>
            </a:rPr>
            <a:t>расходной части бюджета                    </a:t>
          </a:r>
          <a:r>
            <a:rPr lang="ru-RU" sz="2200" b="1" kern="1200" baseline="0" dirty="0" smtClean="0">
              <a:solidFill>
                <a:schemeClr val="tx1"/>
              </a:solidFill>
            </a:rPr>
            <a:t/>
          </a:r>
          <a:br>
            <a:rPr lang="ru-RU" sz="2200" b="1" kern="1200" baseline="0" dirty="0" smtClean="0">
              <a:solidFill>
                <a:schemeClr val="tx1"/>
              </a:solidFill>
            </a:rPr>
          </a:br>
          <a:r>
            <a:rPr lang="ru-RU" sz="22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sz="2200" b="1" kern="1200" baseline="0" dirty="0" smtClean="0">
              <a:solidFill>
                <a:schemeClr val="tx1"/>
              </a:solidFill>
            </a:rPr>
            <a:t> </a:t>
          </a:r>
          <a:r>
            <a:rPr lang="ru-RU" sz="2200" b="1" kern="1200" baseline="0" dirty="0" smtClean="0">
              <a:solidFill>
                <a:schemeClr val="tx1"/>
              </a:solidFill>
            </a:rPr>
            <a:t>в 2022 году</a:t>
          </a:r>
          <a:endParaRPr lang="ru-RU" sz="2200" b="1" kern="1200" baseline="0" dirty="0">
            <a:solidFill>
              <a:schemeClr val="tx1"/>
            </a:solidFill>
          </a:endParaRPr>
        </a:p>
      </dsp:txBody>
      <dsp:txXfrm>
        <a:off x="43843" y="43843"/>
        <a:ext cx="9056314" cy="8104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219061" y="0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11 700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Приобретение спец. техники (народные инициативы) </a:t>
          </a:r>
        </a:p>
      </dsp:txBody>
      <dsp:txXfrm>
        <a:off x="219061" y="0"/>
        <a:ext cx="2518381" cy="1511028"/>
      </dsp:txXfrm>
    </dsp:sp>
    <dsp:sp modelId="{7EE22EFA-E3DF-4EF6-8377-14653D31AD94}">
      <dsp:nvSpPr>
        <dsp:cNvPr id="0" name=""/>
        <dsp:cNvSpPr/>
      </dsp:nvSpPr>
      <dsp:spPr>
        <a:xfrm>
          <a:off x="2989281" y="1898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3 378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муниципальных дорог (народные инициативы) </a:t>
          </a:r>
          <a:endParaRPr lang="ru-RU" sz="1300" b="1" i="1" kern="1200" dirty="0"/>
        </a:p>
      </dsp:txBody>
      <dsp:txXfrm>
        <a:off x="2989281" y="1898"/>
        <a:ext cx="2518381" cy="1511028"/>
      </dsp:txXfrm>
    </dsp:sp>
    <dsp:sp modelId="{CEE978A8-7F57-4C14-8D34-863601262F0A}">
      <dsp:nvSpPr>
        <dsp:cNvPr id="0" name=""/>
        <dsp:cNvSpPr/>
      </dsp:nvSpPr>
      <dsp:spPr>
        <a:xfrm>
          <a:off x="5759500" y="1898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20 929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Приобретение дорожной техники (районный бюджет) </a:t>
          </a:r>
          <a:endParaRPr lang="ru-RU" sz="1300" b="1" i="1" kern="1200" dirty="0"/>
        </a:p>
      </dsp:txBody>
      <dsp:txXfrm>
        <a:off x="5759500" y="1898"/>
        <a:ext cx="2518381" cy="1511028"/>
      </dsp:txXfrm>
    </dsp:sp>
    <dsp:sp modelId="{D6BCB54F-575A-4FB5-BA98-6EE7FE8FDF5D}">
      <dsp:nvSpPr>
        <dsp:cNvPr id="0" name=""/>
        <dsp:cNvSpPr/>
      </dsp:nvSpPr>
      <dsp:spPr>
        <a:xfrm>
          <a:off x="5682664" y="1775433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277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МП «Эффективное управление муниципальным имуществом на период 2020-2025 </a:t>
          </a:r>
          <a:r>
            <a:rPr lang="ru-RU" sz="1300" b="1" i="1" kern="1200" dirty="0" err="1" smtClean="0"/>
            <a:t>г.г</a:t>
          </a:r>
          <a:r>
            <a:rPr lang="ru-RU" sz="1300" b="1" i="1" kern="1200" dirty="0" smtClean="0"/>
            <a:t>. на территории УКМО (</a:t>
          </a:r>
          <a:r>
            <a:rPr lang="ru-RU" sz="1300" b="1" i="1" kern="1200" dirty="0" err="1" smtClean="0"/>
            <a:t>гп</a:t>
          </a:r>
          <a:r>
            <a:rPr lang="ru-RU" sz="1300" b="1" i="1" kern="1200" dirty="0" smtClean="0"/>
            <a:t>)»</a:t>
          </a:r>
          <a:endParaRPr lang="ru-RU" sz="1300" b="1" i="1" kern="1200" dirty="0"/>
        </a:p>
      </dsp:txBody>
      <dsp:txXfrm>
        <a:off x="5682664" y="1775433"/>
        <a:ext cx="2518381" cy="1511028"/>
      </dsp:txXfrm>
    </dsp:sp>
    <dsp:sp modelId="{597B324E-28B9-4101-B21D-8F6C9D65325B}">
      <dsp:nvSpPr>
        <dsp:cNvPr id="0" name=""/>
        <dsp:cNvSpPr/>
      </dsp:nvSpPr>
      <dsp:spPr>
        <a:xfrm>
          <a:off x="2989281" y="1764765"/>
          <a:ext cx="2518381" cy="151102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281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МП «Формирование доступной среды жизнедеятельности для инвалидов и других маломобильных групп населения в городе Усть-Куте на 2013-2030 гг.»</a:t>
          </a:r>
        </a:p>
      </dsp:txBody>
      <dsp:txXfrm>
        <a:off x="2989281" y="1764765"/>
        <a:ext cx="2518381" cy="1511028"/>
      </dsp:txXfrm>
    </dsp:sp>
    <dsp:sp modelId="{AA7A2879-9930-40C1-89CF-6D75A51B36CB}">
      <dsp:nvSpPr>
        <dsp:cNvPr id="0" name=""/>
        <dsp:cNvSpPr/>
      </dsp:nvSpPr>
      <dsp:spPr>
        <a:xfrm>
          <a:off x="287360" y="1775433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 7 866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 МП «Повышение безопасности дорожного движения»</a:t>
          </a:r>
        </a:p>
      </dsp:txBody>
      <dsp:txXfrm>
        <a:off x="287360" y="1775433"/>
        <a:ext cx="2518381" cy="1511028"/>
      </dsp:txXfrm>
    </dsp:sp>
    <dsp:sp modelId="{88590AC8-D988-4D68-890E-678455D8E2E6}">
      <dsp:nvSpPr>
        <dsp:cNvPr id="0" name=""/>
        <dsp:cNvSpPr/>
      </dsp:nvSpPr>
      <dsp:spPr>
        <a:xfrm>
          <a:off x="251649" y="3525501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205 352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Реконструкция мостового перехода через р. </a:t>
          </a:r>
          <a:r>
            <a:rPr lang="ru-RU" sz="1300" b="1" i="1" kern="1200" dirty="0" smtClean="0"/>
            <a:t>Кута (разрушенного весенним паводком)</a:t>
          </a:r>
          <a:endParaRPr lang="ru-RU" sz="1300" b="1" i="1" kern="1200" dirty="0" smtClean="0"/>
        </a:p>
      </dsp:txBody>
      <dsp:txXfrm>
        <a:off x="251649" y="3525501"/>
        <a:ext cx="2518381" cy="1511028"/>
      </dsp:txXfrm>
    </dsp:sp>
    <dsp:sp modelId="{99E81FD0-F3E9-43C5-902A-6A11612F599E}">
      <dsp:nvSpPr>
        <dsp:cNvPr id="0" name=""/>
        <dsp:cNvSpPr/>
      </dsp:nvSpPr>
      <dsp:spPr>
        <a:xfrm>
          <a:off x="2989281" y="3525501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51 590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Содержание внутригородских дорог </a:t>
          </a:r>
        </a:p>
      </dsp:txBody>
      <dsp:txXfrm>
        <a:off x="2989281" y="3525501"/>
        <a:ext cx="2518381" cy="1511028"/>
      </dsp:txXfrm>
    </dsp:sp>
    <dsp:sp modelId="{D28DB185-EBCA-457E-9EC7-E92BB43808E1}">
      <dsp:nvSpPr>
        <dsp:cNvPr id="0" name=""/>
        <dsp:cNvSpPr/>
      </dsp:nvSpPr>
      <dsp:spPr>
        <a:xfrm>
          <a:off x="5759500" y="3525501"/>
          <a:ext cx="2518381" cy="1511028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220 790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муниципальных дорог</a:t>
          </a:r>
        </a:p>
      </dsp:txBody>
      <dsp:txXfrm>
        <a:off x="5759500" y="3525501"/>
        <a:ext cx="2518381" cy="15110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356"/>
          <a:ext cx="9144000" cy="908006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kern="1200" baseline="0" dirty="0">
            <a:solidFill>
              <a:schemeClr val="tx1"/>
            </a:solidFill>
          </a:endParaRPr>
        </a:p>
      </dsp:txBody>
      <dsp:txXfrm>
        <a:off x="44325" y="44681"/>
        <a:ext cx="9055350" cy="819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0.65</cdr:y>
    </cdr:from>
    <cdr:to>
      <cdr:x>0.64198</cdr:x>
      <cdr:y>0.81667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808312"/>
          <a:ext cx="1584205" cy="7200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275335"/>
              </a:solidFill>
            </a:rPr>
            <a:t>2 128 184</a:t>
          </a:r>
          <a:endParaRPr lang="ru-RU" sz="1800" b="1" dirty="0" smtClean="0">
            <a:solidFill>
              <a:srgbClr val="275335"/>
            </a:solidFill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0.18906</cdr:x>
      <cdr:y>0.55</cdr:y>
    </cdr:from>
    <cdr:to>
      <cdr:x>0.7208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37647" y="1584176"/>
          <a:ext cx="1512166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+ </a:t>
          </a:r>
          <a:r>
            <a:rPr lang="en-US" sz="1800" b="1" dirty="0" smtClean="0">
              <a:solidFill>
                <a:srgbClr val="275335"/>
              </a:solidFill>
            </a:rPr>
            <a:t>105 676</a:t>
          </a:r>
          <a:endParaRPr lang="ru-RU" sz="1800" b="1" dirty="0" smtClean="0">
            <a:solidFill>
              <a:srgbClr val="275335"/>
            </a:solidFill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0.74829</cdr:x>
      <cdr:y>0.84447</cdr:y>
    </cdr:from>
    <cdr:to>
      <cdr:x>0.9322</cdr:x>
      <cdr:y>0.96679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87796" y="4213908"/>
          <a:ext cx="1152128" cy="610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en-US" b="1" dirty="0" smtClean="0"/>
            <a:t>1 558 045 </a:t>
          </a:r>
          <a:r>
            <a:rPr lang="ru-RU" b="1" dirty="0" err="1" smtClean="0"/>
            <a:t>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0.79426</cdr:x>
      <cdr:y>0.75789</cdr:y>
    </cdr:from>
    <cdr:to>
      <cdr:x>0.85174</cdr:x>
      <cdr:y>0.85232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4975827" y="3781859"/>
          <a:ext cx="360038" cy="4712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0.75862</cdr:x>
      <cdr:y>0.00639</cdr:y>
    </cdr:from>
    <cdr:to>
      <cdr:x>0.92397</cdr:x>
      <cdr:y>0.09649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52528" y="31906"/>
          <a:ext cx="1035867" cy="44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 smtClean="0"/>
            <a:t>1</a:t>
          </a:r>
          <a:r>
            <a:rPr lang="en-US" b="1" dirty="0" smtClean="0"/>
            <a:t>5</a:t>
          </a:r>
          <a:r>
            <a:rPr lang="ru-RU" b="1" dirty="0" smtClean="0"/>
            <a:t> 9</a:t>
          </a:r>
          <a:r>
            <a:rPr lang="en-US" b="1" dirty="0" smtClean="0"/>
            <a:t>85</a:t>
          </a:r>
          <a:r>
            <a:rPr lang="ru-RU" b="1" dirty="0" smtClean="0"/>
            <a:t>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0.50575</cdr:x>
      <cdr:y>0.05012</cdr:y>
    </cdr:from>
    <cdr:to>
      <cdr:x>0.75862</cdr:x>
      <cdr:y>0.13292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3168352" y="250113"/>
          <a:ext cx="1584176" cy="41317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0.73679</cdr:x>
      <cdr:y>0.86048</cdr:y>
    </cdr:from>
    <cdr:to>
      <cdr:x>0.97933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15787" y="4293808"/>
          <a:ext cx="1519422" cy="696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0.17547</cdr:x>
      <cdr:y>0.16327</cdr:y>
    </cdr:from>
    <cdr:to>
      <cdr:x>0.27299</cdr:x>
      <cdr:y>0.24985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>
          <a:off x="1099254" y="814709"/>
          <a:ext cx="610936" cy="4320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0.21021</cdr:x>
      <cdr:y>0.62007</cdr:y>
    </cdr:from>
    <cdr:to>
      <cdr:x>0.29511</cdr:x>
      <cdr:y>0.67413</cdr:y>
    </cdr:to>
    <cdr:sp macro="" textlink="">
      <cdr:nvSpPr>
        <cdr:cNvPr id="4" name="TextBox 3"/>
        <cdr:cNvSpPr txBox="1"/>
      </cdr:nvSpPr>
      <cdr:spPr>
        <a:xfrm xmlns:a="http://schemas.openxmlformats.org/drawingml/2006/main" rot="20107860">
          <a:off x="1755885" y="3304114"/>
          <a:ext cx="709164" cy="288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329 347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0.36553</cdr:x>
      <cdr:y>0.60321</cdr:y>
    </cdr:from>
    <cdr:to>
      <cdr:x>0.44781</cdr:x>
      <cdr:y>0.65726</cdr:y>
    </cdr:to>
    <cdr:sp macro="" textlink="">
      <cdr:nvSpPr>
        <cdr:cNvPr id="5" name="TextBox 4"/>
        <cdr:cNvSpPr txBox="1"/>
      </cdr:nvSpPr>
      <cdr:spPr>
        <a:xfrm xmlns:a="http://schemas.openxmlformats.org/drawingml/2006/main" rot="20283964">
          <a:off x="3053253" y="3214282"/>
          <a:ext cx="687279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356 899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0.52101</cdr:x>
      <cdr:y>0.60172</cdr:y>
    </cdr:from>
    <cdr:to>
      <cdr:x>0.59569</cdr:x>
      <cdr:y>0.65577</cdr:y>
    </cdr:to>
    <cdr:sp macro="" textlink="">
      <cdr:nvSpPr>
        <cdr:cNvPr id="6" name="TextBox 5"/>
        <cdr:cNvSpPr txBox="1"/>
      </cdr:nvSpPr>
      <cdr:spPr>
        <a:xfrm xmlns:a="http://schemas.openxmlformats.org/drawingml/2006/main" rot="20226577">
          <a:off x="4351931" y="3206323"/>
          <a:ext cx="623797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358 728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0.68448</cdr:x>
      <cdr:y>0.58908</cdr:y>
    </cdr:from>
    <cdr:to>
      <cdr:x>0.76697</cdr:x>
      <cdr:y>0.64314</cdr:y>
    </cdr:to>
    <cdr:sp macro="" textlink="">
      <cdr:nvSpPr>
        <cdr:cNvPr id="7" name="TextBox 6"/>
        <cdr:cNvSpPr txBox="1"/>
      </cdr:nvSpPr>
      <cdr:spPr>
        <a:xfrm xmlns:a="http://schemas.openxmlformats.org/drawingml/2006/main" rot="20330558">
          <a:off x="5717395" y="3138974"/>
          <a:ext cx="68903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371 364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0.83948</cdr:x>
      <cdr:y>0.57493</cdr:y>
    </cdr:from>
    <cdr:to>
      <cdr:x>0.92569</cdr:x>
      <cdr:y>0.62898</cdr:y>
    </cdr:to>
    <cdr:sp macro="" textlink="">
      <cdr:nvSpPr>
        <cdr:cNvPr id="8" name="TextBox 7"/>
        <cdr:cNvSpPr txBox="1"/>
      </cdr:nvSpPr>
      <cdr:spPr>
        <a:xfrm xmlns:a="http://schemas.openxmlformats.org/drawingml/2006/main" rot="20438263">
          <a:off x="7012156" y="3063555"/>
          <a:ext cx="720106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675 815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0.31034</cdr:x>
      <cdr:y>0.59459</cdr:y>
    </cdr:from>
    <cdr:to>
      <cdr:x>0.37069</cdr:x>
      <cdr:y>0.64865</cdr:y>
    </cdr:to>
    <cdr:sp macro="" textlink="">
      <cdr:nvSpPr>
        <cdr:cNvPr id="10" name="Стрелка вправо 9"/>
        <cdr:cNvSpPr/>
      </cdr:nvSpPr>
      <cdr:spPr>
        <a:xfrm xmlns:a="http://schemas.openxmlformats.org/drawingml/2006/main" rot="10800000">
          <a:off x="2592288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0.62069</cdr:x>
      <cdr:y>0.59459</cdr:y>
    </cdr:from>
    <cdr:to>
      <cdr:x>0.68103</cdr:x>
      <cdr:y>0.64865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 rot="10800000">
          <a:off x="5184576" y="3168352"/>
          <a:ext cx="504016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0.46552</cdr:x>
      <cdr:y>0.59459</cdr:y>
    </cdr:from>
    <cdr:to>
      <cdr:x>0.52586</cdr:x>
      <cdr:y>0.64865</cdr:y>
    </cdr:to>
    <cdr:sp macro="" textlink="">
      <cdr:nvSpPr>
        <cdr:cNvPr id="12" name="Стрелка вправо 11"/>
        <cdr:cNvSpPr/>
      </cdr:nvSpPr>
      <cdr:spPr>
        <a:xfrm xmlns:a="http://schemas.openxmlformats.org/drawingml/2006/main" rot="10800000">
          <a:off x="3888432" y="3168352"/>
          <a:ext cx="504015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0.77586</cdr:x>
      <cdr:y>0.59459</cdr:y>
    </cdr:from>
    <cdr:to>
      <cdr:x>0.83621</cdr:x>
      <cdr:y>0.64865</cdr:y>
    </cdr:to>
    <cdr:sp macro="" textlink="">
      <cdr:nvSpPr>
        <cdr:cNvPr id="13" name="Стрелка вправо 12"/>
        <cdr:cNvSpPr/>
      </cdr:nvSpPr>
      <cdr:spPr>
        <a:xfrm xmlns:a="http://schemas.openxmlformats.org/drawingml/2006/main" rot="10800000">
          <a:off x="6480720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0.31034</cdr:x>
      <cdr:y>0.51351</cdr:y>
    </cdr:from>
    <cdr:to>
      <cdr:x>0.36207</cdr:x>
      <cdr:y>0.56757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592288" y="2736304"/>
          <a:ext cx="432097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8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0.46552</cdr:x>
      <cdr:y>0.51351</cdr:y>
    </cdr:from>
    <cdr:to>
      <cdr:x>0.51724</cdr:x>
      <cdr:y>0.56757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888432" y="2736304"/>
          <a:ext cx="43201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0,5 %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0.62069</cdr:x>
      <cdr:y>0.51351</cdr:y>
    </cdr:from>
    <cdr:to>
      <cdr:x>0.67241</cdr:x>
      <cdr:y>0.56757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84576" y="2736304"/>
          <a:ext cx="43201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3,4 %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0.76724</cdr:x>
      <cdr:y>0.51351</cdr:y>
    </cdr:from>
    <cdr:to>
      <cdr:x>0.84483</cdr:x>
      <cdr:y>0.56757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08712" y="2736304"/>
          <a:ext cx="648072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82,0 %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0.55088</cdr:x>
      <cdr:y>0.47211</cdr:y>
    </cdr:from>
    <cdr:to>
      <cdr:x>0.63978</cdr:x>
      <cdr:y>0.55704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96544" y="2787672"/>
          <a:ext cx="790200" cy="5014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123 996 </a:t>
          </a:r>
        </a:p>
        <a:p xmlns:a="http://schemas.openxmlformats.org/drawingml/2006/main">
          <a:pPr algn="ctr"/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0.41316</cdr:x>
      <cdr:y>0.41874</cdr:y>
    </cdr:from>
    <cdr:to>
      <cdr:x>0.49953</cdr:x>
      <cdr:y>0.49741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72408" y="2472521"/>
          <a:ext cx="767711" cy="464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 233 637 </a:t>
          </a:r>
        </a:p>
        <a:p xmlns:a="http://schemas.openxmlformats.org/drawingml/2006/main">
          <a:pPr algn="ctr"/>
          <a:r>
            <a:rPr lang="ru-RU" sz="1200" b="1" dirty="0" smtClean="0"/>
            <a:t> </a:t>
          </a:r>
          <a:r>
            <a:rPr lang="ru-RU" sz="1200" b="1" dirty="0" err="1" smtClean="0"/>
            <a:t>тыс.руб</a:t>
          </a:r>
          <a:r>
            <a:rPr lang="ru-RU" sz="1200" b="1" dirty="0" smtClean="0"/>
            <a:t>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0.29799</cdr:x>
      <cdr:y>0.45878</cdr:y>
    </cdr:from>
    <cdr:to>
      <cdr:x>0.37046</cdr:x>
      <cdr:y>0.572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48723" y="2708920"/>
          <a:ext cx="644159" cy="668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102 </a:t>
          </a:r>
        </a:p>
        <a:p xmlns:a="http://schemas.openxmlformats.org/drawingml/2006/main">
          <a:pPr algn="ctr"/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0.48607</cdr:x>
      <cdr:y>0.38376</cdr:y>
    </cdr:from>
    <cdr:to>
      <cdr:x>0.56109</cdr:x>
      <cdr:y>0.47446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20480" y="2265999"/>
          <a:ext cx="666826" cy="535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348 263</a:t>
          </a:r>
        </a:p>
        <a:p xmlns:a="http://schemas.openxmlformats.org/drawingml/2006/main">
          <a:r>
            <a:rPr lang="ru-RU" sz="1200" b="1" dirty="0" smtClean="0"/>
            <a:t>тыс.руб</a:t>
          </a:r>
          <a:r>
            <a:rPr lang="ru-RU" sz="1100" b="1" dirty="0" smtClean="0"/>
            <a:t>.</a:t>
          </a:r>
          <a:endParaRPr lang="ru-RU" sz="11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640" cy="922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0.30426</cdr:x>
      <cdr:y>0.43962</cdr:y>
    </cdr:from>
    <cdr:to>
      <cdr:x>0.62897</cdr:x>
      <cdr:y>0.60914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90547" y="2133228"/>
          <a:ext cx="1484001" cy="822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2 128 184 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0.86251</cdr:x>
      <cdr:y>0.87086</cdr:y>
    </cdr:from>
    <cdr:to>
      <cdr:x>0.87874</cdr:x>
      <cdr:y>0.88701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825356" y="3884078"/>
          <a:ext cx="72008" cy="7200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0.0908</cdr:x>
      <cdr:y>0.79498</cdr:y>
    </cdr:from>
    <cdr:to>
      <cdr:x>0.29697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02703" y="35456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0.41262</cdr:x>
      <cdr:y>0.16502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-136849" y="-1772816"/>
          <a:ext cx="1830015" cy="7360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0.1528</cdr:x>
      <cdr:y>0.69831</cdr:y>
    </cdr:from>
    <cdr:to>
      <cdr:x>0.32228</cdr:x>
      <cdr:y>0.8194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98335" y="3388517"/>
          <a:ext cx="774564" cy="5875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1 134 549 </a:t>
          </a:r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0.70018</cdr:x>
      <cdr:y>0.44211</cdr:y>
    </cdr:from>
    <cdr:to>
      <cdr:x>0.8463</cdr:x>
      <cdr:y>0.56818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199985" y="2145328"/>
          <a:ext cx="667803" cy="611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545 162</a:t>
          </a:r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0.36359</cdr:x>
      <cdr:y>0.16121</cdr:y>
    </cdr:from>
    <cdr:to>
      <cdr:x>0.55331</cdr:x>
      <cdr:y>0.29234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661681" y="782263"/>
          <a:ext cx="867065" cy="636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448 473</a:t>
          </a:r>
        </a:p>
        <a:p xmlns:a="http://schemas.openxmlformats.org/drawingml/2006/main">
          <a:pPr algn="ctr"/>
          <a:r>
            <a:rPr lang="ru-RU" sz="1400" b="1" dirty="0" smtClean="0"/>
            <a:t>тыс. 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0.59993</cdr:x>
      <cdr:y>0.01177</cdr:y>
    </cdr:from>
    <cdr:to>
      <cdr:x>0.77324</cdr:x>
      <cdr:y>0.21952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>
          <a:off x="2741801" y="57096"/>
          <a:ext cx="792086" cy="100811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0.30426</cdr:x>
      <cdr:y>0.93181</cdr:y>
    </cdr:from>
    <cdr:to>
      <cdr:x>0.33577</cdr:x>
      <cdr:y>1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 flipH="1" flipV="1">
          <a:off x="1390547" y="4521592"/>
          <a:ext cx="144016" cy="33086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0.41184</cdr:y>
    </cdr:from>
    <cdr:to>
      <cdr:x>0.76271</cdr:x>
      <cdr:y>0.56973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34" y="1126911"/>
          <a:ext cx="1080131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rgbClr val="275335"/>
              </a:solidFill>
            </a:rPr>
            <a:t>88</a:t>
          </a:r>
          <a:r>
            <a:rPr lang="ru-RU" sz="2400" dirty="0" smtClean="0">
              <a:solidFill>
                <a:srgbClr val="275335"/>
              </a:solidFill>
            </a:rPr>
            <a:t>,</a:t>
          </a:r>
          <a:r>
            <a:rPr lang="en-US" sz="2400" dirty="0" smtClean="0">
              <a:solidFill>
                <a:srgbClr val="275335"/>
              </a:solidFill>
            </a:rPr>
            <a:t>4</a:t>
          </a:r>
          <a:r>
            <a:rPr lang="ru-RU" sz="2400" dirty="0" smtClean="0">
              <a:solidFill>
                <a:srgbClr val="275335"/>
              </a:solidFill>
            </a:rPr>
            <a:t> %</a:t>
          </a:r>
          <a:endParaRPr lang="ru-RU" sz="2400" dirty="0">
            <a:solidFill>
              <a:srgbClr val="275335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chart" Target="../charts/chart9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1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chart" Target="../charts/chart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</a:t>
            </a:r>
            <a:r>
              <a:rPr lang="en-US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2</a:t>
            </a:r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год</a:t>
            </a:r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797225701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136758561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1472" y="2132856"/>
            <a:ext cx="12241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275335"/>
                </a:solidFill>
              </a:rPr>
              <a:t>2 233 860</a:t>
            </a:r>
            <a:endParaRPr lang="ru-RU" b="1" dirty="0" smtClean="0">
              <a:solidFill>
                <a:srgbClr val="275335"/>
              </a:solidFill>
            </a:endParaRP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36140748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49607"/>
              </p:ext>
            </p:extLst>
          </p:nvPr>
        </p:nvGraphicFramePr>
        <p:xfrm>
          <a:off x="107504" y="3356992"/>
          <a:ext cx="8893652" cy="342590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2736304"/>
                <a:gridCol w="1655791"/>
                <a:gridCol w="1512168"/>
                <a:gridCol w="1296144"/>
                <a:gridCol w="1693245"/>
              </a:tblGrid>
              <a:tr h="7757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План на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год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Исполнено за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Процент исполнения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Справочно: исполнено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за 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год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</a:tr>
              <a:tr h="545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2 206 866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2 233 860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827 115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5878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648 821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675 815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371 364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9506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1 558 045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558 045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455 751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62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2 239 351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2 128 184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95,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790 525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3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 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32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85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105 676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+ 36 590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255125615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97955448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987076299"/>
              </p:ext>
            </p:extLst>
          </p:nvPr>
        </p:nvGraphicFramePr>
        <p:xfrm>
          <a:off x="5286380" y="857232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084168" y="1916832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1 558 045</a:t>
            </a:r>
            <a:r>
              <a:rPr lang="ru-RU" sz="1600" dirty="0" smtClean="0"/>
              <a:t>                                              </a:t>
            </a:r>
            <a:r>
              <a:rPr lang="en-US" sz="1600" dirty="0" smtClean="0"/>
              <a:t>69</a:t>
            </a:r>
            <a:r>
              <a:rPr lang="ru-RU" sz="1600" dirty="0" smtClean="0"/>
              <a:t>,</a:t>
            </a:r>
            <a:r>
              <a:rPr lang="en-US" sz="1600" dirty="0" smtClean="0"/>
              <a:t>8</a:t>
            </a:r>
            <a:r>
              <a:rPr lang="ru-RU" sz="1600" dirty="0" smtClean="0"/>
              <a:t>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6732240" y="3042248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</a:t>
            </a:r>
            <a:r>
              <a:rPr lang="en-US" sz="2000" b="1" dirty="0" smtClean="0"/>
              <a:t> </a:t>
            </a:r>
            <a:r>
              <a:rPr lang="en-US" sz="1600" dirty="0" smtClean="0"/>
              <a:t>257 456</a:t>
            </a:r>
            <a:endParaRPr lang="ru-RU" sz="1600" dirty="0" smtClean="0"/>
          </a:p>
          <a:p>
            <a:r>
              <a:rPr lang="ru-RU" sz="1600" dirty="0" smtClean="0"/>
              <a:t>      </a:t>
            </a:r>
            <a:r>
              <a:rPr lang="en-US" sz="1600" dirty="0" smtClean="0"/>
              <a:t>11,5</a:t>
            </a:r>
            <a:r>
              <a:rPr lang="ru-RU" sz="1600" dirty="0" smtClean="0"/>
              <a:t>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326414" y="1860848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418</a:t>
            </a:r>
            <a:r>
              <a:rPr lang="ru-RU" sz="1600" dirty="0" smtClean="0"/>
              <a:t> </a:t>
            </a:r>
            <a:r>
              <a:rPr lang="en-US" sz="1600" dirty="0" smtClean="0"/>
              <a:t>359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en-US" sz="1600" dirty="0" smtClean="0"/>
              <a:t>18</a:t>
            </a:r>
            <a:r>
              <a:rPr lang="ru-RU" sz="1600" dirty="0" smtClean="0"/>
              <a:t>,</a:t>
            </a:r>
            <a:r>
              <a:rPr lang="en-US" sz="1600" dirty="0" smtClean="0"/>
              <a:t>7</a:t>
            </a:r>
            <a:r>
              <a:rPr lang="ru-RU" sz="1600" dirty="0" smtClean="0"/>
              <a:t>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912312263"/>
              </p:ext>
            </p:extLst>
          </p:nvPr>
        </p:nvGraphicFramePr>
        <p:xfrm>
          <a:off x="197514" y="1606178"/>
          <a:ext cx="626469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84080" y="1043838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ru-RU" sz="1100" b="1" dirty="0" smtClean="0"/>
              <a:t>4</a:t>
            </a:r>
            <a:r>
              <a:rPr lang="en-US" sz="1100" b="1" dirty="0" smtClean="0"/>
              <a:t>6</a:t>
            </a:r>
            <a:r>
              <a:rPr lang="ru-RU" sz="1100" b="1" dirty="0" smtClean="0"/>
              <a:t> </a:t>
            </a:r>
            <a:r>
              <a:rPr lang="en-US" sz="1100" b="1" dirty="0" smtClean="0"/>
              <a:t>316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3167844" y="1644002"/>
            <a:ext cx="252028" cy="632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809836" y="4869160"/>
            <a:ext cx="486932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9836" y="1128476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 </a:t>
            </a:r>
            <a:r>
              <a:rPr lang="en-US" sz="1100" b="1" dirty="0" smtClean="0"/>
              <a:t>7</a:t>
            </a:r>
            <a:r>
              <a:rPr lang="ru-RU" sz="1100" b="1" dirty="0" smtClean="0"/>
              <a:t> </a:t>
            </a:r>
            <a:r>
              <a:rPr lang="en-US" sz="1100" b="1" dirty="0" smtClean="0"/>
              <a:t>427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6971" y="4242462"/>
            <a:ext cx="1249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ru-RU" sz="1100" b="1" dirty="0" smtClean="0"/>
              <a:t>4</a:t>
            </a:r>
            <a:r>
              <a:rPr lang="en-US" sz="1100" b="1" dirty="0" smtClean="0"/>
              <a:t>5</a:t>
            </a:r>
            <a:r>
              <a:rPr lang="ru-RU" sz="1100" b="1" dirty="0" smtClean="0"/>
              <a:t> </a:t>
            </a:r>
            <a:r>
              <a:rPr lang="en-US" sz="1100" b="1" dirty="0" smtClean="0"/>
              <a:t>583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854714" y="4034188"/>
            <a:ext cx="442054" cy="20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5230" y="1748716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pPr algn="ctr"/>
            <a:r>
              <a:rPr lang="en-US" sz="1100" b="1" dirty="0" smtClean="0"/>
              <a:t>349</a:t>
            </a:r>
            <a:r>
              <a:rPr lang="ru-RU" sz="1100" b="1" dirty="0" smtClean="0"/>
              <a:t> </a:t>
            </a:r>
            <a:r>
              <a:rPr lang="en-US" sz="1100" b="1" dirty="0" smtClean="0"/>
              <a:t>303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809836" y="3476119"/>
            <a:ext cx="533280" cy="214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-67544" y="2875955"/>
            <a:ext cx="1525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Иные налоговые и </a:t>
            </a:r>
          </a:p>
          <a:p>
            <a:pPr algn="ctr"/>
            <a:r>
              <a:rPr lang="ru-RU" sz="1100" dirty="0" smtClean="0"/>
              <a:t>неналоговые доходы</a:t>
            </a:r>
          </a:p>
          <a:p>
            <a:pPr algn="ctr"/>
            <a:r>
              <a:rPr lang="en-US" sz="1100" b="1" dirty="0" smtClean="0"/>
              <a:t>48 320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979712" y="1484784"/>
            <a:ext cx="936104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436535" y="394583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</a:t>
            </a:r>
          </a:p>
          <a:p>
            <a:pPr algn="ctr"/>
            <a:r>
              <a:rPr lang="en-US" b="1" dirty="0" smtClean="0"/>
              <a:t>2 233 860</a:t>
            </a:r>
            <a:r>
              <a:rPr lang="ru-RU" b="1" dirty="0" smtClean="0"/>
              <a:t> 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733256"/>
            <a:ext cx="1728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Возмещение вреда, причиняемого а/дорогам </a:t>
            </a:r>
          </a:p>
          <a:p>
            <a:pPr algn="ctr"/>
            <a:r>
              <a:rPr lang="en-US" sz="1100" b="1" dirty="0" smtClean="0"/>
              <a:t>162 881</a:t>
            </a:r>
            <a:r>
              <a:rPr lang="ru-RU" sz="1100" b="1" dirty="0" smtClean="0"/>
              <a:t> тыс.рублей 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77485991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1196752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20042854"/>
              </p:ext>
            </p:extLst>
          </p:nvPr>
        </p:nvGraphicFramePr>
        <p:xfrm>
          <a:off x="251520" y="1196752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45753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756243"/>
              </p:ext>
            </p:extLst>
          </p:nvPr>
        </p:nvGraphicFramePr>
        <p:xfrm>
          <a:off x="107504" y="703366"/>
          <a:ext cx="8888630" cy="611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585945"/>
              </p:ext>
            </p:extLst>
          </p:nvPr>
        </p:nvGraphicFramePr>
        <p:xfrm>
          <a:off x="35496" y="-99392"/>
          <a:ext cx="9108504" cy="8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348689" y="3783189"/>
            <a:ext cx="731887" cy="4110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98 016</a:t>
            </a:r>
            <a:r>
              <a:rPr lang="en-US" sz="1200" b="1" dirty="0" smtClean="0"/>
              <a:t> </a:t>
            </a:r>
            <a:r>
              <a:rPr lang="ru-RU" sz="1200" b="1" dirty="0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6876256" y="3655695"/>
            <a:ext cx="806512" cy="432048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184 183 тыс.руб.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5580112" y="1936369"/>
            <a:ext cx="912593" cy="4170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1 020 599   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1731478" y="924088"/>
            <a:ext cx="1512168" cy="2072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1 558 045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978913" y="2780928"/>
            <a:ext cx="127558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455 751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243646" y="3564610"/>
            <a:ext cx="785370" cy="3960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5 000 </a:t>
            </a:r>
            <a:r>
              <a:rPr lang="ru-RU" sz="1200" b="1" dirty="0" err="1" smtClean="0"/>
              <a:t>тыс.руб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28474539"/>
              </p:ext>
            </p:extLst>
          </p:nvPr>
        </p:nvGraphicFramePr>
        <p:xfrm>
          <a:off x="1800200" y="1525434"/>
          <a:ext cx="4176464" cy="355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2411760" y="2659035"/>
            <a:ext cx="2952328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281 532</a:t>
            </a:r>
          </a:p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4524148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72100" y="1268760"/>
            <a:ext cx="3528392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195 942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55" y="5337212"/>
            <a:ext cx="29883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Местный бюджет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22 217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301208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Федеральный  бюджет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63 373 тыс.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9552" y="1710100"/>
            <a:ext cx="208823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2348880"/>
            <a:ext cx="24482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292080" y="6237312"/>
            <a:ext cx="34563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564253" y="2348880"/>
            <a:ext cx="447907" cy="62031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68979" y="4949967"/>
            <a:ext cx="1067117" cy="128046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6223554"/>
            <a:ext cx="2798166" cy="137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987824" y="4869160"/>
            <a:ext cx="216024" cy="13681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2201" y="138693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Переселено 73 семьи </a:t>
            </a:r>
          </a:p>
          <a:p>
            <a:r>
              <a:rPr lang="ru-RU" b="1" dirty="0" smtClean="0"/>
              <a:t>в 2022 году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83456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067944" y="335699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16180094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6895586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13 504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тыс. руб.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rgbClr val="FBB0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Местный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3 286 тыс.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Областной бюджет</a:t>
            </a:r>
          </a:p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525 тыс.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Федеральный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2 693 тыс. 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2022 году  улучшили жилищные условия 12 молодых семей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7353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культура, кинематография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53 665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3" y="5929047"/>
            <a:ext cx="338437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440160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жилищно-коммунальное хозяйство </a:t>
            </a:r>
            <a:r>
              <a:rPr lang="ru-RU" b="1" dirty="0" smtClean="0"/>
              <a:t>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1 134 549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51359749"/>
              </p:ext>
            </p:extLst>
          </p:nvPr>
        </p:nvGraphicFramePr>
        <p:xfrm>
          <a:off x="0" y="1"/>
          <a:ext cx="9144000" cy="908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48538" y="853224"/>
            <a:ext cx="2042173" cy="502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Доля национальной  экономики – 25,62%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общегосударственные вопросы</a:t>
            </a:r>
            <a:r>
              <a:rPr lang="ru-RU" b="1" dirty="0" smtClean="0"/>
              <a:t>                                                                         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147 999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92688" cy="208823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2 634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3851920" y="2204864"/>
            <a:ext cx="5976664" cy="1512168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545 162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3707904" y="3356992"/>
            <a:ext cx="6192688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/>
              <a:t>                 </a:t>
            </a:r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1 710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33670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социальная политика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241 675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705678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другие отрасли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790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139952" y="4473116"/>
            <a:ext cx="1142766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11,36%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042926" y="5099204"/>
            <a:ext cx="103085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0,12%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060848"/>
            <a:ext cx="1030850" cy="504056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</a:rPr>
              <a:t>,95%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347864" y="1412776"/>
            <a:ext cx="1210485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53,31 %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11960" y="2714620"/>
            <a:ext cx="1152128" cy="426348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25,62%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838818"/>
            <a:ext cx="1080120" cy="468052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0,08%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044116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2,52%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563888" y="5908821"/>
            <a:ext cx="994462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0,04%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88816683"/>
              </p:ext>
            </p:extLst>
          </p:nvPr>
        </p:nvGraphicFramePr>
        <p:xfrm>
          <a:off x="-42009" y="1355680"/>
          <a:ext cx="4570235" cy="4852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2370" y="6253356"/>
            <a:ext cx="324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Доля  жилищно-коммунального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хозяйства – 53,31%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2009" y="1312562"/>
            <a:ext cx="2315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275335"/>
                </a:solidFill>
              </a:rPr>
              <a:t>Доля  расходов </a:t>
            </a:r>
          </a:p>
          <a:p>
            <a:pPr algn="ctr"/>
            <a:r>
              <a:rPr lang="ru-RU" sz="1600" b="1" dirty="0">
                <a:solidFill>
                  <a:srgbClr val="275335"/>
                </a:solidFill>
              </a:rPr>
              <a:t>других отраслей </a:t>
            </a:r>
            <a:r>
              <a:rPr lang="ru-RU" sz="1600" b="1" dirty="0" smtClean="0">
                <a:solidFill>
                  <a:srgbClr val="275335"/>
                </a:solidFill>
              </a:rPr>
              <a:t>21,07%</a:t>
            </a:r>
            <a:endParaRPr lang="ru-RU" sz="1600" b="1" dirty="0">
              <a:solidFill>
                <a:srgbClr val="275335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901596" y="1853207"/>
            <a:ext cx="252028" cy="263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72414257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0867355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в 2022 году 522 163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3613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00921309"/>
              </p:ext>
            </p:extLst>
          </p:nvPr>
        </p:nvGraphicFramePr>
        <p:xfrm>
          <a:off x="0" y="1"/>
          <a:ext cx="9144000" cy="90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21654641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368152" cy="1296144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512 933</a:t>
            </a:r>
          </a:p>
          <a:p>
            <a:pPr algn="ctr"/>
            <a:r>
              <a:rPr lang="ru-RU" sz="1600" b="1" dirty="0" smtClean="0"/>
              <a:t>тыс. руб.</a:t>
            </a:r>
            <a:endParaRPr lang="ru-RU" sz="1600" b="1" dirty="0"/>
          </a:p>
        </p:txBody>
      </p:sp>
      <p:sp>
        <p:nvSpPr>
          <p:cNvPr id="5" name="Овал 4"/>
          <p:cNvSpPr/>
          <p:nvPr/>
        </p:nvSpPr>
        <p:spPr>
          <a:xfrm>
            <a:off x="4067944" y="2708920"/>
            <a:ext cx="1656184" cy="15624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1 019 263</a:t>
            </a:r>
          </a:p>
          <a:p>
            <a:pPr algn="ctr"/>
            <a:r>
              <a:rPr lang="ru-RU" b="1" dirty="0" smtClean="0"/>
              <a:t>тыс. руб.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4211960" y="4639378"/>
            <a:ext cx="1368152" cy="136815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348 173</a:t>
            </a:r>
          </a:p>
          <a:p>
            <a:pPr algn="ctr"/>
            <a:r>
              <a:rPr lang="ru-RU" sz="1600" b="1" dirty="0" smtClean="0"/>
              <a:t>тыс. руб.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627784" y="1988840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2019" y="1124744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Общие расходы бюджета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2 128 184 тыс. руб.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1</a:t>
            </a:r>
            <a:r>
              <a:rPr lang="en-US" sz="2400" b="1" dirty="0" smtClean="0">
                <a:solidFill>
                  <a:srgbClr val="275335"/>
                </a:solidFill>
              </a:rPr>
              <a:t>6</a:t>
            </a:r>
            <a:r>
              <a:rPr lang="ru-RU" sz="2400" b="1" dirty="0" smtClean="0">
                <a:solidFill>
                  <a:srgbClr val="275335"/>
                </a:solidFill>
              </a:rPr>
              <a:t> муниципальных программ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275335"/>
                </a:solidFill>
              </a:rPr>
              <a:t>5</a:t>
            </a:r>
            <a:r>
              <a:rPr lang="ru-RU" sz="2400" b="1" dirty="0" smtClean="0">
                <a:solidFill>
                  <a:srgbClr val="275335"/>
                </a:solidFill>
              </a:rPr>
              <a:t> государственных программ Иркутской области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941168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2 федеральные программы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Программно-целевые расходы составили </a:t>
            </a:r>
          </a:p>
          <a:p>
            <a:pPr algn="ctr"/>
            <a:r>
              <a:rPr lang="en-US" b="1" dirty="0" smtClean="0">
                <a:solidFill>
                  <a:srgbClr val="275335"/>
                </a:solidFill>
              </a:rPr>
              <a:t>1 880 369</a:t>
            </a:r>
            <a:r>
              <a:rPr lang="ru-RU" b="1" dirty="0" smtClean="0">
                <a:solidFill>
                  <a:srgbClr val="275335"/>
                </a:solidFill>
              </a:rPr>
              <a:t> тыс. руб.  </a:t>
            </a:r>
            <a:endParaRPr lang="ru-RU" b="1" dirty="0">
              <a:solidFill>
                <a:srgbClr val="275335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260648"/>
            <a:ext cx="842493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Российской Федерации реализуемые в 202</a:t>
            </a:r>
            <a:r>
              <a:rPr lang="en-US" sz="2400" b="1" dirty="0" smtClean="0"/>
              <a:t>2</a:t>
            </a:r>
            <a:r>
              <a:rPr lang="ru-RU" sz="2400" b="1" dirty="0" smtClean="0"/>
              <a:t> году на территории МО «город Усть-Кут»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1654" y="1628800"/>
            <a:ext cx="868528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dirty="0" smtClean="0"/>
              <a:t>Государственная программа Российской </a:t>
            </a:r>
            <a:r>
              <a:rPr lang="ru-RU" sz="1600" b="1" dirty="0"/>
              <a:t>Федерации "Обеспечение доступным и комфортным жильем и коммунальными услугами граждан Российской Федерации</a:t>
            </a:r>
            <a:r>
              <a:rPr lang="ru-RU" sz="1600" b="1" dirty="0" smtClean="0"/>
              <a:t>":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dirty="0"/>
              <a:t> </a:t>
            </a:r>
            <a:r>
              <a:rPr lang="ru-RU" sz="1600" dirty="0">
                <a:solidFill>
                  <a:srgbClr val="7030A0"/>
                </a:solidFill>
              </a:rPr>
              <a:t>- </a:t>
            </a:r>
            <a:r>
              <a:rPr lang="ru-RU" sz="1600" b="1" dirty="0" smtClean="0">
                <a:solidFill>
                  <a:srgbClr val="7030A0"/>
                </a:solidFill>
              </a:rPr>
              <a:t>Государственная </a:t>
            </a:r>
            <a:r>
              <a:rPr lang="ru-RU" sz="1600" b="1" dirty="0">
                <a:solidFill>
                  <a:srgbClr val="7030A0"/>
                </a:solidFill>
              </a:rPr>
              <a:t>программа Иркутской области «Формирование современной городской среды» на  </a:t>
            </a:r>
            <a:r>
              <a:rPr lang="ru-RU" sz="1600" b="1" dirty="0" smtClean="0">
                <a:solidFill>
                  <a:srgbClr val="7030A0"/>
                </a:solidFill>
              </a:rPr>
              <a:t>2018 - 202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годы;</a:t>
            </a:r>
            <a:endParaRPr lang="ru-RU" sz="1600" b="1" dirty="0">
              <a:solidFill>
                <a:srgbClr val="7030A0"/>
              </a:solidFill>
            </a:endParaRPr>
          </a:p>
          <a:p>
            <a:pPr algn="just"/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- </a:t>
            </a:r>
            <a:r>
              <a:rPr lang="ru-RU" sz="1600" b="1" dirty="0">
                <a:solidFill>
                  <a:srgbClr val="7030A0"/>
                </a:solidFill>
              </a:rPr>
              <a:t>Государственная программа Иркутской области «Доступное жилье» на </a:t>
            </a:r>
            <a:r>
              <a:rPr lang="ru-RU" sz="1600" b="1" dirty="0" smtClean="0">
                <a:solidFill>
                  <a:srgbClr val="7030A0"/>
                </a:solidFill>
              </a:rPr>
              <a:t>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</a:t>
            </a:r>
            <a:r>
              <a:rPr lang="ru-RU" sz="1600" b="1" dirty="0">
                <a:solidFill>
                  <a:srgbClr val="7030A0"/>
                </a:solidFill>
              </a:rPr>
              <a:t>годы</a:t>
            </a:r>
            <a:r>
              <a:rPr lang="ru-RU" sz="1600" dirty="0" smtClean="0">
                <a:solidFill>
                  <a:srgbClr val="7030A0"/>
                </a:solidFill>
              </a:rPr>
              <a:t>. </a:t>
            </a:r>
            <a:endParaRPr lang="ru-RU" sz="1600" dirty="0">
              <a:solidFill>
                <a:srgbClr val="7030A0"/>
              </a:solidFill>
            </a:endParaRPr>
          </a:p>
          <a:p>
            <a:pPr algn="just"/>
            <a:endParaRPr lang="ru-RU" sz="1600" dirty="0" smtClean="0">
              <a:solidFill>
                <a:srgbClr val="7030A0"/>
              </a:solidFill>
            </a:endParaRPr>
          </a:p>
          <a:p>
            <a:pPr algn="just"/>
            <a:endParaRPr lang="ru-RU" sz="1600" dirty="0">
              <a:solidFill>
                <a:srgbClr val="7030A0"/>
              </a:solidFill>
            </a:endParaRPr>
          </a:p>
          <a:p>
            <a:pPr algn="just"/>
            <a:r>
              <a:rPr lang="ru-RU" sz="1600" b="1" dirty="0" smtClean="0"/>
              <a:t>2. Государственная программа </a:t>
            </a:r>
            <a:r>
              <a:rPr lang="ru-RU" sz="1600" b="1" dirty="0"/>
              <a:t>Российской Федерации "Развитие транспортной системы</a:t>
            </a:r>
            <a:r>
              <a:rPr lang="ru-RU" sz="1600" b="1" dirty="0" smtClean="0"/>
              <a:t>":</a:t>
            </a:r>
          </a:p>
          <a:p>
            <a:pPr algn="just"/>
            <a:r>
              <a:rPr lang="ru-RU" sz="1600" dirty="0" smtClean="0"/>
              <a:t>   </a:t>
            </a:r>
            <a:r>
              <a:rPr lang="ru-RU" sz="1600" dirty="0" smtClean="0">
                <a:solidFill>
                  <a:srgbClr val="7030A0"/>
                </a:solidFill>
              </a:rPr>
              <a:t>- </a:t>
            </a:r>
            <a:r>
              <a:rPr lang="ru-RU" sz="1600" b="1" dirty="0">
                <a:solidFill>
                  <a:srgbClr val="7030A0"/>
                </a:solidFill>
              </a:rPr>
              <a:t>Государственная программа Иркутской области "</a:t>
            </a:r>
            <a:r>
              <a:rPr lang="ru-RU" sz="1600" b="1" dirty="0" smtClean="0">
                <a:solidFill>
                  <a:srgbClr val="7030A0"/>
                </a:solidFill>
              </a:rPr>
              <a:t>Развитие дорожного хозяйства и сети искусственных сооружений" </a:t>
            </a:r>
            <a:r>
              <a:rPr lang="ru-RU" sz="1600" b="1" dirty="0">
                <a:solidFill>
                  <a:srgbClr val="7030A0"/>
                </a:solidFill>
              </a:rPr>
              <a:t>на 2019 - </a:t>
            </a:r>
            <a:r>
              <a:rPr lang="ru-RU" sz="1600" b="1" dirty="0" smtClean="0">
                <a:solidFill>
                  <a:srgbClr val="7030A0"/>
                </a:solidFill>
              </a:rPr>
              <a:t>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</a:t>
            </a:r>
            <a:r>
              <a:rPr lang="ru-RU" sz="1600" b="1" dirty="0">
                <a:solidFill>
                  <a:srgbClr val="7030A0"/>
                </a:solidFill>
              </a:rPr>
              <a:t>годы</a:t>
            </a:r>
            <a:r>
              <a:rPr lang="ru-RU" sz="1600" dirty="0" smtClean="0">
                <a:solidFill>
                  <a:srgbClr val="7030A0"/>
                </a:solidFill>
              </a:rPr>
              <a:t>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368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587" y="44624"/>
            <a:ext cx="866082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Иркутской области реализуемые в 202</a:t>
            </a:r>
            <a:r>
              <a:rPr lang="en-US" sz="2400" b="1" dirty="0" smtClean="0"/>
              <a:t>2</a:t>
            </a:r>
            <a:r>
              <a:rPr lang="ru-RU" sz="2400" b="1" dirty="0" smtClean="0"/>
              <a:t> году на </a:t>
            </a:r>
            <a:r>
              <a:rPr lang="ru-RU" sz="2400" b="1" dirty="0"/>
              <a:t>территории МО «город Усть-Кут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875621"/>
            <a:ext cx="878497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1. Государственная программа Иркутской области «Развитие жилищно-коммунального хозяйства и повышение энергоэффективности Иркутской области»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dirty="0" smtClean="0"/>
              <a:t>- Подпрограмма «Обеспечение проведения сбалансированной и стабильной политики в области государственного регулирования цен (тарифов)» на 2019 - 202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годы;</a:t>
            </a:r>
          </a:p>
          <a:p>
            <a:pPr algn="just"/>
            <a:r>
              <a:rPr lang="ru-RU" sz="1600" dirty="0" smtClean="0"/>
              <a:t>- Подпрограмма «Модернизация  объектов коммунальной инфраструктуры Иркутской области» на 2019 - 202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годы»;</a:t>
            </a:r>
          </a:p>
          <a:p>
            <a:pPr algn="just"/>
            <a:r>
              <a:rPr lang="ru-RU" sz="1600" dirty="0"/>
              <a:t>- Подпрограмма «</a:t>
            </a:r>
            <a:r>
              <a:rPr lang="ru-RU" sz="1600" dirty="0" err="1"/>
              <a:t>Энергоэффективность</a:t>
            </a:r>
            <a:r>
              <a:rPr lang="ru-RU" sz="1600" dirty="0"/>
              <a:t> и развитие энергетики на территории Иркутской области» на </a:t>
            </a:r>
            <a:r>
              <a:rPr lang="ru-RU" sz="1600" dirty="0" smtClean="0"/>
              <a:t>2019 - 202</a:t>
            </a:r>
            <a:r>
              <a:rPr lang="en-US" sz="1600" dirty="0"/>
              <a:t>5</a:t>
            </a:r>
            <a:r>
              <a:rPr lang="ru-RU" sz="1600" dirty="0"/>
              <a:t> годы</a:t>
            </a:r>
            <a:r>
              <a:rPr lang="ru-RU" sz="1600" dirty="0" smtClean="0"/>
              <a:t>».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2. Государственная программа Иркутской области «Доступное жилье»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dirty="0" smtClean="0"/>
              <a:t> - Подпрограмма «Переселение граждан из жилых помещений, расположенных в зоне БАМа, признанных непригодными для проживания, и (или) жилых помещений с высоким уровнем износа (более 70%) на территории Иркутской области» на 2019 - 202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годы;</a:t>
            </a:r>
          </a:p>
          <a:p>
            <a:pPr algn="just"/>
            <a:r>
              <a:rPr lang="ru-RU" sz="1600" dirty="0" smtClean="0"/>
              <a:t> -  Подпрограмма «Молодым семьям-доступное жилье» на 2019 - 202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годы.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3. Государственная программа Иркутской области «Экономическое развитие и инновационная экономика» на 2019 - 202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b="1" dirty="0" smtClean="0"/>
              <a:t> </a:t>
            </a:r>
            <a:r>
              <a:rPr lang="ru-RU" sz="1600" dirty="0" smtClean="0"/>
              <a:t>- Подпрограмма «Государственная политика в сфере экономического развития Иркутской области» на 2019 - 202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4. Государственная программа Иркутской области «Формирование современной городской среды» на  2018 - 202</a:t>
            </a:r>
            <a:r>
              <a:rPr lang="en-US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 smtClean="0">
                <a:solidFill>
                  <a:srgbClr val="7030A0"/>
                </a:solidFill>
              </a:rPr>
              <a:t> годы: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- Подпрограмма «Развитие благоустройства территорий муниципальных образований Иркутской области» на 2018 - 202</a:t>
            </a:r>
            <a:r>
              <a:rPr lang="en-US" sz="1600" dirty="0" smtClean="0"/>
              <a:t>5</a:t>
            </a:r>
            <a:r>
              <a:rPr lang="ru-RU" sz="1600" dirty="0" smtClean="0"/>
              <a:t>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>
                <a:solidFill>
                  <a:srgbClr val="7030A0"/>
                </a:solidFill>
              </a:rPr>
              <a:t>. Государственная программа Иркутской области </a:t>
            </a:r>
            <a:r>
              <a:rPr lang="ru-RU" sz="1600" b="1" dirty="0" smtClean="0">
                <a:solidFill>
                  <a:srgbClr val="7030A0"/>
                </a:solidFill>
              </a:rPr>
              <a:t>"Развитие </a:t>
            </a:r>
            <a:r>
              <a:rPr lang="ru-RU" sz="1600" b="1" dirty="0">
                <a:solidFill>
                  <a:srgbClr val="7030A0"/>
                </a:solidFill>
              </a:rPr>
              <a:t>дорожного хозяйства и сети искусственных сооружений" на 2019 - 202</a:t>
            </a:r>
            <a:r>
              <a:rPr lang="en-US" sz="1600" b="1" dirty="0">
                <a:solidFill>
                  <a:srgbClr val="7030A0"/>
                </a:solidFill>
              </a:rPr>
              <a:t>5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>годы:</a:t>
            </a:r>
            <a:endParaRPr lang="ru-RU" sz="1600" b="1" dirty="0">
              <a:solidFill>
                <a:srgbClr val="7030A0"/>
              </a:solidFill>
            </a:endParaRPr>
          </a:p>
          <a:p>
            <a:pPr algn="just"/>
            <a:r>
              <a:rPr lang="ru-RU" sz="1600" dirty="0" smtClean="0"/>
              <a:t>-  Подпрограмма </a:t>
            </a:r>
            <a:r>
              <a:rPr lang="ru-RU" sz="1600" dirty="0"/>
              <a:t>"Дорожное хозяйство" на </a:t>
            </a:r>
            <a:r>
              <a:rPr lang="ru-RU" sz="1600" dirty="0" smtClean="0"/>
              <a:t>2019-202</a:t>
            </a:r>
            <a:r>
              <a:rPr lang="en-US" sz="1600" dirty="0" smtClean="0"/>
              <a:t>5</a:t>
            </a:r>
            <a:r>
              <a:rPr lang="ru-RU" sz="1600" dirty="0" smtClean="0"/>
              <a:t> годы. 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134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7150</TotalTime>
  <Words>1187</Words>
  <Application>Microsoft Office PowerPoint</Application>
  <PresentationFormat>Экран (4:3)</PresentationFormat>
  <Paragraphs>235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Nata</cp:lastModifiedBy>
  <cp:revision>567</cp:revision>
  <cp:lastPrinted>2023-02-15T02:50:40Z</cp:lastPrinted>
  <dcterms:created xsi:type="dcterms:W3CDTF">2015-02-04T07:14:04Z</dcterms:created>
  <dcterms:modified xsi:type="dcterms:W3CDTF">2023-02-16T06:59:32Z</dcterms:modified>
</cp:coreProperties>
</file>