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diagrams/layout3.xml" ContentType="application/vnd.openxmlformats-officedocument.drawingml.diagramLayout+xml"/>
  <Override PartName="/ppt/charts/chart7.xml" ContentType="application/vnd.openxmlformats-officedocument.drawingml.char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charts/chart5.xml" ContentType="application/vnd.openxmlformats-officedocument.drawingml.chart+xml"/>
  <Override PartName="/ppt/drawings/drawing7.xml" ContentType="application/vnd.openxmlformats-officedocument.drawingml.chartshapes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rawings/drawing3.xml" ContentType="application/vnd.openxmlformats-officedocument.drawingml.chartshapes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charts/chart8.xml" ContentType="application/vnd.openxmlformats-officedocument.drawingml.char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charts/chart6.xml" ContentType="application/vnd.openxmlformats-officedocument.drawingml.chart+xml"/>
  <Override PartName="/ppt/diagrams/data5.xml" ContentType="application/vnd.openxmlformats-officedocument.drawingml.diagramData+xml"/>
  <Override PartName="/ppt/charts/chart10.xml" ContentType="application/vnd.openxmlformats-officedocument.drawingml.chart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rawings/drawing8.xml" ContentType="application/vnd.openxmlformats-officedocument.drawingml.chartshape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rawings/drawing6.xml" ContentType="application/vnd.openxmlformats-officedocument.drawingml.chartshape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rawings/drawing4.xml" ContentType="application/vnd.openxmlformats-officedocument.drawingml.chartshape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6" r:id="rId2"/>
    <p:sldId id="257" r:id="rId3"/>
    <p:sldId id="267" r:id="rId4"/>
    <p:sldId id="270" r:id="rId5"/>
    <p:sldId id="268" r:id="rId6"/>
    <p:sldId id="256" r:id="rId7"/>
    <p:sldId id="260" r:id="rId8"/>
    <p:sldId id="271" r:id="rId9"/>
    <p:sldId id="261" r:id="rId10"/>
    <p:sldId id="263" r:id="rId11"/>
    <p:sldId id="262" r:id="rId12"/>
  </p:sldIdLst>
  <p:sldSz cx="9144000" cy="6858000" type="screen4x3"/>
  <p:notesSz cx="7010400" cy="9296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B0A3"/>
    <a:srgbClr val="CC3399"/>
    <a:srgbClr val="47D161"/>
    <a:srgbClr val="275335"/>
    <a:srgbClr val="FA9F90"/>
    <a:srgbClr val="24AE45"/>
    <a:srgbClr val="F20000"/>
    <a:srgbClr val="66FFCC"/>
    <a:srgbClr val="34844F"/>
    <a:srgbClr val="2B6F4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8970" autoAdjust="0"/>
  </p:normalViewPr>
  <p:slideViewPr>
    <p:cSldViewPr>
      <p:cViewPr>
        <p:scale>
          <a:sx n="123" d="100"/>
          <a:sy n="123" d="100"/>
        </p:scale>
        <p:origin x="-330" y="10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 algn="l">
              <a:defRPr>
                <a:solidFill>
                  <a:srgbClr val="275335"/>
                </a:solidFill>
              </a:defRPr>
            </a:pPr>
            <a:r>
              <a:rPr lang="ru-RU" dirty="0" smtClean="0">
                <a:solidFill>
                  <a:srgbClr val="275335"/>
                </a:solidFill>
              </a:rPr>
              <a:t>Доходы</a:t>
            </a:r>
            <a:endParaRPr lang="ru-RU" dirty="0">
              <a:solidFill>
                <a:srgbClr val="275335"/>
              </a:solidFill>
            </a:endParaRPr>
          </a:p>
        </c:rich>
      </c:tx>
      <c:layout>
        <c:manualLayout>
          <c:xMode val="edge"/>
          <c:yMode val="edge"/>
          <c:x val="0.16046760933372994"/>
          <c:y val="0.32384334217463584"/>
        </c:manualLayout>
      </c:layout>
    </c:title>
    <c:plotArea>
      <c:layout>
        <c:manualLayout>
          <c:layoutTarget val="inner"/>
          <c:xMode val="edge"/>
          <c:yMode val="edge"/>
          <c:x val="4.6400534349230582E-2"/>
          <c:y val="0.43191197887851496"/>
          <c:w val="0.44885290523276006"/>
          <c:h val="0.47826279964487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dPt>
            <c:idx val="0"/>
            <c:spPr>
              <a:solidFill>
                <a:schemeClr val="accent2"/>
              </a:solidFill>
            </c:spPr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#,##0</c:formatCode>
                <c:ptCount val="2"/>
                <c:pt idx="0">
                  <c:v>453523</c:v>
                </c:pt>
                <c:pt idx="1">
                  <c:v>0</c:v>
                </c:pt>
              </c:numCache>
            </c:numRef>
          </c:val>
        </c:ser>
        <c:dLbls/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>
        <c:manualLayout>
          <c:xMode val="edge"/>
          <c:yMode val="edge"/>
          <c:x val="0.41975205772746788"/>
          <c:y val="0.38956944598748483"/>
        </c:manualLayout>
      </c:layout>
    </c:title>
    <c:plotArea>
      <c:layout>
        <c:manualLayout>
          <c:layoutTarget val="inner"/>
          <c:xMode val="edge"/>
          <c:yMode val="edge"/>
          <c:x val="0.34105349748519026"/>
          <c:y val="0.49772016072288916"/>
          <c:w val="0.32783034395355815"/>
          <c:h val="0.442570964337301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0.47600000000000003</c:v>
                </c:pt>
                <c:pt idx="1">
                  <c:v>0.52400000000000002</c:v>
                </c:pt>
              </c:numCache>
            </c:numRef>
          </c:val>
        </c:ser>
        <c:dLbls/>
        <c:firstSliceAng val="0"/>
        <c:holeSize val="50"/>
      </c:doughnutChart>
    </c:plotArea>
    <c:plotVisOnly val="1"/>
    <c:dispBlanksAs val="zero"/>
  </c:chart>
  <c:txPr>
    <a:bodyPr/>
    <a:lstStyle/>
    <a:p>
      <a:pPr>
        <a:defRPr sz="1800" b="1">
          <a:solidFill>
            <a:srgbClr val="275335"/>
          </a:solidFill>
        </a:defRPr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0380869594571786"/>
          <c:y val="0.30143734029552266"/>
          <c:w val="0.68520237653174909"/>
          <c:h val="0.6765164981668706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rgbClr val="00B0F0"/>
            </a:solidFill>
          </c:spPr>
          <c:dPt>
            <c:idx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</c:dPt>
          <c:dPt>
            <c:idx val="1"/>
            <c:spPr>
              <a:solidFill>
                <a:srgbClr val="CC3399"/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100</c:v>
                </c:pt>
              </c:numCache>
            </c:numRef>
          </c:val>
        </c:ser>
        <c:dLbls/>
        <c:firstSliceAng val="0"/>
        <c:holeSize val="50"/>
      </c:doughnutChart>
    </c:plotArea>
    <c:plotVisOnly val="1"/>
    <c:dispBlanksAs val="zero"/>
  </c:chart>
  <c:txPr>
    <a:bodyPr/>
    <a:lstStyle/>
    <a:p>
      <a:pPr>
        <a:defRPr sz="1800">
          <a:solidFill>
            <a:srgbClr val="34844F"/>
          </a:solidFill>
        </a:defRPr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2"/>
            <c:spPr>
              <a:solidFill>
                <a:srgbClr val="00B050"/>
              </a:solidFill>
            </c:spPr>
          </c:dPt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304918</c:v>
                </c:pt>
                <c:pt idx="1">
                  <c:v>53811</c:v>
                </c:pt>
                <c:pt idx="2">
                  <c:v>308429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45.704016140104756</c:v>
                </c:pt>
                <c:pt idx="1">
                  <c:v>8.0657055749912345</c:v>
                </c:pt>
                <c:pt idx="2">
                  <c:v>46.230278284904038</c:v>
                </c:pt>
              </c:numCache>
            </c:numRef>
          </c:val>
        </c:ser>
        <c:dLbls/>
        <c:firstSliceAng val="0"/>
      </c:pieChart>
    </c:plotArea>
    <c:legend>
      <c:legendPos val="b"/>
      <c:layout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1"/>
              <c:layout>
                <c:manualLayout>
                  <c:x val="8.1089329793496787E-3"/>
                  <c:y val="2.6323774970276942E-3"/>
                </c:manualLayout>
              </c:layout>
              <c:showVal val="1"/>
            </c:dLbl>
            <c:dLbl>
              <c:idx val="2"/>
              <c:layout>
                <c:manualLayout>
                  <c:x val="-1.3662275072884621E-3"/>
                  <c:y val="5.0390752602944622E-2"/>
                </c:manualLayout>
              </c:layout>
              <c:showVal val="1"/>
            </c:dLbl>
            <c:dLbl>
              <c:idx val="6"/>
              <c:layout>
                <c:manualLayout>
                  <c:x val="-5.7511725750278974E-3"/>
                  <c:y val="-3.0794638338244598E-2"/>
                </c:manualLayout>
              </c:layout>
              <c:showVal val="1"/>
            </c:dLbl>
            <c:dLbl>
              <c:idx val="7"/>
              <c:layout>
                <c:manualLayout>
                  <c:x val="3.8341150500186007E-3"/>
                  <c:y val="-4.4792201219264992E-2"/>
                </c:manualLayout>
              </c:layout>
              <c:showVal val="1"/>
            </c:dLbl>
            <c:dLbl>
              <c:idx val="8"/>
              <c:delete val="1"/>
            </c:dLbl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Лист1!$A$2:$A$10</c:f>
              <c:strCache>
                <c:ptCount val="8"/>
                <c:pt idx="0">
                  <c:v>Безвозмездные поступления</c:v>
                </c:pt>
                <c:pt idx="1">
                  <c:v>Возмещение вреда, наносимого а/дорогам</c:v>
                </c:pt>
                <c:pt idx="2">
                  <c:v>Земельный налог</c:v>
                </c:pt>
                <c:pt idx="3">
                  <c:v>Налог на доходы физических лиц</c:v>
                </c:pt>
                <c:pt idx="4">
                  <c:v>Иные доходы</c:v>
                </c:pt>
                <c:pt idx="5">
                  <c:v>Налог на имущество</c:v>
                </c:pt>
                <c:pt idx="6">
                  <c:v>Доходы от использования имущества</c:v>
                </c:pt>
                <c:pt idx="7">
                  <c:v>Акцизы</c:v>
                </c:pt>
              </c:strCache>
            </c:strRef>
          </c:cat>
          <c:val>
            <c:numRef>
              <c:f>Лист1!$B$2:$B$10</c:f>
              <c:numCache>
                <c:formatCode>#,##0</c:formatCode>
                <c:ptCount val="9"/>
                <c:pt idx="0">
                  <c:v>308429</c:v>
                </c:pt>
                <c:pt idx="1">
                  <c:v>7123</c:v>
                </c:pt>
                <c:pt idx="2">
                  <c:v>36671</c:v>
                </c:pt>
                <c:pt idx="3">
                  <c:v>232713</c:v>
                </c:pt>
                <c:pt idx="4">
                  <c:v>12258</c:v>
                </c:pt>
                <c:pt idx="5">
                  <c:v>22129</c:v>
                </c:pt>
                <c:pt idx="6">
                  <c:v>34464</c:v>
                </c:pt>
                <c:pt idx="7">
                  <c:v>13370</c:v>
                </c:pt>
                <c:pt idx="8" formatCode="General">
                  <c:v>0</c:v>
                </c:pt>
              </c:numCache>
            </c:numRef>
          </c:val>
        </c:ser>
        <c:dLbls/>
        <c:firstSliceAng val="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backWall>
      <c:spPr>
        <a:ln>
          <a:noFill/>
        </a:ln>
      </c:spPr>
    </c:backWall>
    <c:plotArea>
      <c:layout>
        <c:manualLayout>
          <c:layoutTarget val="inner"/>
          <c:xMode val="edge"/>
          <c:yMode val="edge"/>
          <c:x val="0.14761961314643207"/>
          <c:y val="2.6187217936745777E-2"/>
          <c:w val="0.85238038685356798"/>
          <c:h val="0.8906292694205149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2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263970</c:v>
                </c:pt>
                <c:pt idx="1">
                  <c:v>295303</c:v>
                </c:pt>
                <c:pt idx="2">
                  <c:v>329347</c:v>
                </c:pt>
                <c:pt idx="3">
                  <c:v>356899</c:v>
                </c:pt>
                <c:pt idx="4">
                  <c:v>358728</c:v>
                </c:pt>
              </c:numCache>
            </c:numRef>
          </c:val>
        </c:ser>
        <c:dLbls/>
        <c:shape val="box"/>
        <c:axId val="78996992"/>
        <c:axId val="78998912"/>
        <c:axId val="0"/>
      </c:bar3DChart>
      <c:catAx>
        <c:axId val="78996992"/>
        <c:scaling>
          <c:orientation val="minMax"/>
        </c:scaling>
        <c:axPos val="b"/>
        <c:numFmt formatCode="#,##0.00" sourceLinked="1"/>
        <c:tickLblPos val="nextTo"/>
        <c:crossAx val="78998912"/>
        <c:crosses val="autoZero"/>
        <c:auto val="1"/>
        <c:lblAlgn val="ctr"/>
        <c:lblOffset val="100"/>
      </c:catAx>
      <c:valAx>
        <c:axId val="78998912"/>
        <c:scaling>
          <c:orientation val="minMax"/>
        </c:scaling>
        <c:axPos val="l"/>
        <c:majorGridlines/>
        <c:numFmt formatCode="#,##0_ ;[Red]\-#,##0\ " sourceLinked="0"/>
        <c:majorTickMark val="none"/>
        <c:tickLblPos val="low"/>
        <c:crossAx val="7899699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4"/>
  <c:chart>
    <c:autoTitleDeleted val="1"/>
    <c:plotArea>
      <c:layout>
        <c:manualLayout>
          <c:layoutTarget val="inner"/>
          <c:xMode val="edge"/>
          <c:yMode val="edge"/>
          <c:x val="0.19877461431064178"/>
          <c:y val="4.3791430581787225E-3"/>
          <c:w val="0.79836780246224659"/>
          <c:h val="0.81702160807164481"/>
        </c:manualLayout>
      </c:layout>
      <c:barChart>
        <c:barDir val="bar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cat>
            <c:strRef>
              <c:f>Sheet1!$B$1:$F$1</c:f>
              <c:strCache>
                <c:ptCount val="5"/>
                <c:pt idx="0">
                  <c:v>Всего</c:v>
                </c:pt>
                <c:pt idx="1">
                  <c:v>Прочие безвозмездные перечисления</c:v>
                </c:pt>
                <c:pt idx="2">
                  <c:v>Средства                                                             федерального бюджета</c:v>
                </c:pt>
                <c:pt idx="3">
                  <c:v>Средства областного бюджета</c:v>
                </c:pt>
                <c:pt idx="4">
                  <c:v>Средства районного бюджета</c:v>
                </c:pt>
              </c:strCache>
            </c:strRef>
          </c:cat>
          <c:val>
            <c:numRef>
              <c:f>Sheet1!$B$2:$F$2</c:f>
              <c:numCache>
                <c:formatCode>#,##0</c:formatCode>
                <c:ptCount val="5"/>
                <c:pt idx="0">
                  <c:v>308429</c:v>
                </c:pt>
                <c:pt idx="1">
                  <c:v>1222</c:v>
                </c:pt>
                <c:pt idx="2">
                  <c:v>143024</c:v>
                </c:pt>
                <c:pt idx="3">
                  <c:v>127420</c:v>
                </c:pt>
                <c:pt idx="4">
                  <c:v>37889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cat>
            <c:strRef>
              <c:f>Sheet1!$B$1:$F$1</c:f>
              <c:strCache>
                <c:ptCount val="5"/>
                <c:pt idx="0">
                  <c:v>Всего</c:v>
                </c:pt>
                <c:pt idx="1">
                  <c:v>Прочие безвозмездные перечисления</c:v>
                </c:pt>
                <c:pt idx="2">
                  <c:v>Средства                                                             федерального бюджета</c:v>
                </c:pt>
                <c:pt idx="3">
                  <c:v>Средства областного бюджета</c:v>
                </c:pt>
                <c:pt idx="4">
                  <c:v>Средства районного бюджета</c:v>
                </c:pt>
              </c:strCache>
            </c:strRef>
          </c:cat>
          <c:val>
            <c:numRef>
              <c:f>Sheet1!$B$3:$F$3</c:f>
              <c:numCache>
                <c:formatCode>#,##0</c:formatCode>
                <c:ptCount val="5"/>
                <c:pt idx="0">
                  <c:v>227971</c:v>
                </c:pt>
                <c:pt idx="1">
                  <c:v>11331</c:v>
                </c:pt>
                <c:pt idx="2">
                  <c:v>94720</c:v>
                </c:pt>
                <c:pt idx="3">
                  <c:v>82565</c:v>
                </c:pt>
                <c:pt idx="4">
                  <c:v>39355</c:v>
                </c:pt>
              </c:numCache>
            </c:numRef>
          </c:val>
        </c:ser>
        <c:dLbls/>
        <c:gapWidth val="70"/>
        <c:axId val="81904384"/>
        <c:axId val="81905920"/>
      </c:barChart>
      <c:catAx>
        <c:axId val="81904384"/>
        <c:scaling>
          <c:orientation val="minMax"/>
        </c:scaling>
        <c:axPos val="l"/>
        <c:numFmt formatCode="General" sourceLinked="1"/>
        <c:tickLblPos val="low"/>
        <c:txPr>
          <a:bodyPr rot="0" vert="horz"/>
          <a:lstStyle/>
          <a:p>
            <a:pPr>
              <a:defRPr sz="1000" b="1">
                <a:solidFill>
                  <a:schemeClr val="tx1"/>
                </a:solidFill>
              </a:defRPr>
            </a:pPr>
            <a:endParaRPr lang="ru-RU"/>
          </a:p>
        </c:txPr>
        <c:crossAx val="81905920"/>
        <c:crosses val="autoZero"/>
        <c:auto val="1"/>
        <c:lblAlgn val="ctr"/>
        <c:lblOffset val="100"/>
        <c:tickLblSkip val="1"/>
        <c:tickMarkSkip val="1"/>
      </c:catAx>
      <c:valAx>
        <c:axId val="81905920"/>
        <c:scaling>
          <c:orientation val="minMax"/>
        </c:scaling>
        <c:delete val="1"/>
        <c:axPos val="b"/>
        <c:numFmt formatCode="General" sourceLinked="0"/>
        <c:tickLblPos val="none"/>
        <c:crossAx val="81904384"/>
        <c:crosses val="autoZero"/>
        <c:crossBetween val="between"/>
      </c:valAx>
      <c:dTable>
        <c:showHorzBorder val="1"/>
        <c:showVertBorder val="1"/>
        <c:showOutline val="1"/>
        <c:txPr>
          <a:bodyPr/>
          <a:lstStyle/>
          <a:p>
            <a:pPr rtl="0">
              <a:defRPr sz="1000" b="1" baseline="0">
                <a:solidFill>
                  <a:schemeClr val="accent2">
                    <a:lumMod val="50000"/>
                  </a:schemeClr>
                </a:solidFill>
              </a:defRPr>
            </a:pPr>
            <a:endParaRPr lang="ru-RU"/>
          </a:p>
        </c:txPr>
      </c:dTable>
    </c:plotArea>
    <c:legend>
      <c:legendPos val="b"/>
      <c:layout>
        <c:manualLayout>
          <c:xMode val="edge"/>
          <c:yMode val="edge"/>
          <c:x val="0.65226174699373762"/>
          <c:y val="0.36708710288905994"/>
          <c:w val="0.29632636446588412"/>
          <c:h val="5.9697127148474034E-2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4934676375827521"/>
          <c:y val="0.17026362150237279"/>
          <c:w val="0.71936104321742034"/>
          <c:h val="0.6988078705540656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Pt>
            <c:idx val="0"/>
            <c:spPr>
              <a:solidFill>
                <a:schemeClr val="accent2"/>
              </a:solidFill>
            </c:spPr>
          </c:dPt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6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 prstMaterial="dkEdge"/>
            </c:spPr>
          </c:dPt>
          <c:dLbls>
            <c:dLbl>
              <c:idx val="0"/>
              <c:layout>
                <c:manualLayout>
                  <c:x val="-0.50408124587464131"/>
                  <c:y val="3.6040638341771555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403 150 тыс. руб.</a:t>
                    </a:r>
                    <a:endParaRPr lang="en-US" b="1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0.4976268976649656"/>
                  <c:y val="0.18458921230974326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243 952 тыс. руб.</a:t>
                    </a:r>
                    <a:endParaRPr lang="en-US" b="1" dirty="0"/>
                  </a:p>
                </c:rich>
              </c:tx>
              <c:showVal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showVal val="1"/>
            <c:showLeaderLines val="1"/>
          </c:dLbls>
          <c:cat>
            <c:strRef>
              <c:f>Лист1!$A$2:$A$10</c:f>
              <c:strCache>
                <c:ptCount val="2"/>
                <c:pt idx="0">
                  <c:v>Доля жилищно-коммунального хозяйства</c:v>
                </c:pt>
                <c:pt idx="1">
                  <c:v>Доля расходов других отраслей</c:v>
                </c:pt>
              </c:strCache>
            </c:strRef>
          </c:cat>
          <c:val>
            <c:numRef>
              <c:f>Лист1!$B$2:$B$10</c:f>
              <c:numCache>
                <c:formatCode>#,##0</c:formatCode>
                <c:ptCount val="9"/>
                <c:pt idx="0">
                  <c:v>243951</c:v>
                </c:pt>
                <c:pt idx="1">
                  <c:v>403151</c:v>
                </c:pt>
              </c:numCache>
            </c:numRef>
          </c:val>
        </c:ser>
        <c:dLbls>
          <c:showVal val="1"/>
        </c:dLbls>
        <c:firstSliceAng val="38"/>
        <c:holeSize val="50"/>
      </c:doughnutChart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>
                <a:outerShdw dist="50800" sx="1000" sy="1000" algn="ctr" rotWithShape="0">
                  <a:srgbClr val="000000"/>
                </a:outerShdw>
              </a:effectLst>
            </c:spPr>
          </c:dPt>
          <c:dPt>
            <c:idx val="1"/>
            <c:spPr>
              <a:solidFill>
                <a:srgbClr val="34844F"/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#,##0</c:formatCode>
                <c:ptCount val="4"/>
                <c:pt idx="0">
                  <c:v>236669</c:v>
                </c:pt>
                <c:pt idx="1">
                  <c:v>434217</c:v>
                </c:pt>
              </c:numCache>
            </c:numRef>
          </c:val>
        </c:ser>
        <c:dLbls/>
        <c:firstSliceAng val="217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81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c:spPr>
          <c:dPt>
            <c:idx val="0"/>
            <c:spPr>
              <a:solidFill>
                <a:schemeClr val="tx2">
                  <a:lumMod val="60000"/>
                  <a:lumOff val="40000"/>
                </a:schemeClr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Pt>
            <c:idx val="1"/>
            <c:spPr>
              <a:solidFill>
                <a:schemeClr val="accent6"/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Pt>
            <c:idx val="2"/>
            <c:spPr>
              <a:solidFill>
                <a:srgbClr val="24AE45"/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Pt>
            <c:idx val="3"/>
            <c:spPr>
              <a:solidFill>
                <a:srgbClr val="CC3399"/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#,##0</c:formatCode>
                <c:ptCount val="3"/>
                <c:pt idx="0" formatCode="General">
                  <c:v>72210</c:v>
                </c:pt>
                <c:pt idx="1">
                  <c:v>32822</c:v>
                </c:pt>
                <c:pt idx="2" formatCode="General">
                  <c:v>5326</c:v>
                </c:pt>
              </c:numCache>
            </c:numRef>
          </c:val>
        </c:ser>
        <c:dLbls/>
        <c:firstSliceAng val="196"/>
        <c:holeSize val="65"/>
      </c:doughnutChart>
      <c:spPr>
        <a:noFill/>
        <a:ln>
          <a:noFill/>
        </a:ln>
        <a:effectLst>
          <a:glow rad="139700">
            <a:schemeClr val="accent3">
              <a:satMod val="175000"/>
              <a:alpha val="40000"/>
            </a:schemeClr>
          </a:glow>
          <a:outerShdw sx="1000" sy="1000" algn="ctr" rotWithShape="0">
            <a:prstClr val="black">
              <a:lumMod val="95000"/>
              <a:lumOff val="5000"/>
            </a:prstClr>
          </a:outerShdw>
        </a:effectLst>
      </c:spPr>
    </c:plotArea>
    <c:plotVisOnly val="1"/>
    <c:dispBlanksAs val="zero"/>
  </c:chart>
  <c:spPr>
    <a:effectLst>
      <a:glow rad="228600">
        <a:schemeClr val="accent4">
          <a:satMod val="175000"/>
          <a:alpha val="40000"/>
        </a:schemeClr>
      </a:glow>
      <a:outerShdw algn="ctr" rotWithShape="0">
        <a:srgbClr val="000000">
          <a:alpha val="0"/>
        </a:srgbClr>
      </a:outerShdw>
    </a:effectLst>
  </c:spPr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chemeClr val="bg1"/>
              </a:solidFill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</c:spPr>
          <c:dPt>
            <c:idx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dPt>
            <c:idx val="1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dPt>
            <c:idx val="2"/>
            <c:spPr>
              <a:solidFill>
                <a:srgbClr val="FA9F90"/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868</c:v>
                </c:pt>
                <c:pt idx="1">
                  <c:v>648</c:v>
                </c:pt>
                <c:pt idx="2">
                  <c:v>1167</c:v>
                </c:pt>
              </c:numCache>
            </c:numRef>
          </c:val>
        </c:ser>
        <c:dLbls/>
        <c:firstSliceAng val="63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rgbClr val="FBB0A3"/>
        </a:solidFill>
      </dgm:spPr>
      <dgm:t>
        <a:bodyPr/>
        <a:lstStyle/>
        <a:p>
          <a:pPr algn="ctr" rtl="0"/>
          <a:r>
            <a:rPr lang="ru-RU" sz="2400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Основные параметры бюджета муниципального образования «город Усть-Кут» за 2020 год</a:t>
          </a:r>
          <a:endParaRPr lang="ru-RU" sz="2400" b="1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96EFB0-441C-4B54-8AB6-D781C236DBF8}" type="presOf" srcId="{8EAC8641-7AF1-4D92-A995-45B614C8DE9E}" destId="{223C94F4-7D53-4E44-90A4-0DF2FEB9A9A5}" srcOrd="0" destOrd="0" presId="urn:microsoft.com/office/officeart/2005/8/layout/vList2"/>
    <dgm:cxn modelId="{AF22C618-7DA2-424C-9336-BA7E2C6B762F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7232239E-2881-4823-8814-ABEE47595F27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2400" b="1" baseline="0" dirty="0" smtClean="0"/>
            <a:t> </a:t>
          </a:r>
          <a:r>
            <a:rPr lang="ru-RU" sz="2400" b="1" baseline="0" dirty="0" smtClean="0">
              <a:solidFill>
                <a:schemeClr val="tx1"/>
              </a:solidFill>
            </a:rPr>
            <a:t>Структура  доходов муниципального образования </a:t>
          </a:r>
        </a:p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«город Усть-Кут» в  2020 году</a:t>
          </a:r>
          <a:endParaRPr lang="ru-RU" sz="24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886710-E6B5-4476-91A4-29FA2D8B023F}" type="presOf" srcId="{8EAC8641-7AF1-4D92-A995-45B614C8DE9E}" destId="{223C94F4-7D53-4E44-90A4-0DF2FEB9A9A5}" srcOrd="0" destOrd="0" presId="urn:microsoft.com/office/officeart/2005/8/layout/vList2"/>
    <dgm:cxn modelId="{763E70A2-7EE5-4C38-8908-725C07D1EF56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367B057F-933D-426F-A2C7-E716AD82ADA9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Динамика роста налоговых и неналоговых (собственных) поступлений  в бюджет города Усть-Кута за 2016-2020 г.г.</a:t>
          </a:r>
          <a:endParaRPr lang="ru-RU" sz="24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X="-10359" custLinFactNeighborY="152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5A5020-F8EA-4C44-99CF-852E2504603E}" type="presOf" srcId="{FE2DE1B8-C883-4F19-BC4B-EF6BEE6D60E8}" destId="{7C144974-0BE8-49E0-ADD8-D13E50441D82}" srcOrd="0" destOrd="0" presId="urn:microsoft.com/office/officeart/2005/8/layout/vList2"/>
    <dgm:cxn modelId="{B98B95F0-DCD4-479B-8B3E-4C064CF018F2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E3082C0D-C4E4-4931-BC6F-6E8E6DC0A014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A2F14C1-A73B-4BD2-BCEF-2B0672C8F3DB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b="1" baseline="0" dirty="0" smtClean="0">
              <a:solidFill>
                <a:schemeClr val="tx1"/>
              </a:solidFill>
            </a:rPr>
            <a:t>Динамика поступлений безвозмездных перечислений в бюджет муниципального образования «город Усть-Кут» в 2019-2020 г.г.</a:t>
          </a:r>
          <a:endParaRPr lang="ru-RU" b="1" baseline="0" dirty="0">
            <a:solidFill>
              <a:schemeClr val="tx1"/>
            </a:solidFill>
          </a:endParaRPr>
        </a:p>
      </dgm:t>
    </dgm:pt>
    <dgm:pt modelId="{993D8CEC-9D2F-4F08-8B5C-43B044C76339}" type="parTrans" cxnId="{100371D9-2E3B-491F-8C5E-FE46883617C7}">
      <dgm:prSet/>
      <dgm:spPr/>
      <dgm:t>
        <a:bodyPr/>
        <a:lstStyle/>
        <a:p>
          <a:endParaRPr lang="ru-RU"/>
        </a:p>
      </dgm:t>
    </dgm:pt>
    <dgm:pt modelId="{0A237572-7ABE-4FD7-AEA8-D9612CABEC8A}" type="sibTrans" cxnId="{100371D9-2E3B-491F-8C5E-FE46883617C7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4809D0-D206-4535-AA91-F326EE34AF52}" type="pres">
      <dgm:prSet presAssocID="{7A2F14C1-A73B-4BD2-BCEF-2B0672C8F3DB}" presName="parentText" presStyleLbl="node1" presStyleIdx="0" presStyleCnt="1" custLinFactNeighborX="3953" custLinFactNeighborY="-292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292CB9-2400-4B5D-AA0A-0EF7007EEFB6}" type="presOf" srcId="{8EAC8641-7AF1-4D92-A995-45B614C8DE9E}" destId="{223C94F4-7D53-4E44-90A4-0DF2FEB9A9A5}" srcOrd="0" destOrd="0" presId="urn:microsoft.com/office/officeart/2005/8/layout/vList2"/>
    <dgm:cxn modelId="{100371D9-2E3B-491F-8C5E-FE46883617C7}" srcId="{8EAC8641-7AF1-4D92-A995-45B614C8DE9E}" destId="{7A2F14C1-A73B-4BD2-BCEF-2B0672C8F3DB}" srcOrd="0" destOrd="0" parTransId="{993D8CEC-9D2F-4F08-8B5C-43B044C76339}" sibTransId="{0A237572-7ABE-4FD7-AEA8-D9612CABEC8A}"/>
    <dgm:cxn modelId="{EC6BBD1F-3DDD-4AA1-8F8B-8D3720F82F20}" type="presOf" srcId="{7A2F14C1-A73B-4BD2-BCEF-2B0672C8F3DB}" destId="{854809D0-D206-4535-AA91-F326EE34AF52}" srcOrd="0" destOrd="0" presId="urn:microsoft.com/office/officeart/2005/8/layout/vList2"/>
    <dgm:cxn modelId="{8528C2C2-A3AB-4223-B222-F32AC28EBFCD}" type="presParOf" srcId="{223C94F4-7D53-4E44-90A4-0DF2FEB9A9A5}" destId="{854809D0-D206-4535-AA91-F326EE34AF5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A2F14C1-A73B-4BD2-BCEF-2B0672C8F3DB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b="1" baseline="0" dirty="0" smtClean="0">
              <a:solidFill>
                <a:schemeClr val="tx1"/>
              </a:solidFill>
            </a:rPr>
            <a:t>Исполнение расходов бюджета                    </a:t>
          </a:r>
          <a:br>
            <a:rPr lang="ru-RU" b="1" baseline="0" dirty="0" smtClean="0">
              <a:solidFill>
                <a:schemeClr val="tx1"/>
              </a:solidFill>
            </a:rPr>
          </a:br>
          <a:r>
            <a:rPr lang="ru-RU" b="1" baseline="0" dirty="0" smtClean="0">
              <a:solidFill>
                <a:schemeClr val="tx1"/>
              </a:solidFill>
            </a:rPr>
            <a:t>  в разрезе функциональной классификации</a:t>
          </a:r>
          <a:endParaRPr lang="ru-RU" b="1" baseline="0" dirty="0">
            <a:solidFill>
              <a:schemeClr val="tx1"/>
            </a:solidFill>
          </a:endParaRPr>
        </a:p>
      </dgm:t>
    </dgm:pt>
    <dgm:pt modelId="{993D8CEC-9D2F-4F08-8B5C-43B044C76339}" type="parTrans" cxnId="{100371D9-2E3B-491F-8C5E-FE46883617C7}">
      <dgm:prSet/>
      <dgm:spPr/>
      <dgm:t>
        <a:bodyPr/>
        <a:lstStyle/>
        <a:p>
          <a:endParaRPr lang="ru-RU"/>
        </a:p>
      </dgm:t>
    </dgm:pt>
    <dgm:pt modelId="{0A237572-7ABE-4FD7-AEA8-D9612CABEC8A}" type="sibTrans" cxnId="{100371D9-2E3B-491F-8C5E-FE46883617C7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4809D0-D206-4535-AA91-F326EE34AF52}" type="pres">
      <dgm:prSet presAssocID="{7A2F14C1-A73B-4BD2-BCEF-2B0672C8F3DB}" presName="parentText" presStyleLbl="node1" presStyleIdx="0" presStyleCnt="1" custLinFactNeighborX="35825" custLinFactNeighborY="-13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4D6486-4E73-4187-95D0-B06D1A92052B}" type="presOf" srcId="{8EAC8641-7AF1-4D92-A995-45B614C8DE9E}" destId="{223C94F4-7D53-4E44-90A4-0DF2FEB9A9A5}" srcOrd="0" destOrd="0" presId="urn:microsoft.com/office/officeart/2005/8/layout/vList2"/>
    <dgm:cxn modelId="{EF89902E-ED60-4CE5-AE06-C01059F5F93B}" type="presOf" srcId="{7A2F14C1-A73B-4BD2-BCEF-2B0672C8F3DB}" destId="{854809D0-D206-4535-AA91-F326EE34AF52}" srcOrd="0" destOrd="0" presId="urn:microsoft.com/office/officeart/2005/8/layout/vList2"/>
    <dgm:cxn modelId="{100371D9-2E3B-491F-8C5E-FE46883617C7}" srcId="{8EAC8641-7AF1-4D92-A995-45B614C8DE9E}" destId="{7A2F14C1-A73B-4BD2-BCEF-2B0672C8F3DB}" srcOrd="0" destOrd="0" parTransId="{993D8CEC-9D2F-4F08-8B5C-43B044C76339}" sibTransId="{0A237572-7ABE-4FD7-AEA8-D9612CABEC8A}"/>
    <dgm:cxn modelId="{2E688C56-B55C-4808-9DFE-B0C3037D3BAF}" type="presParOf" srcId="{223C94F4-7D53-4E44-90A4-0DF2FEB9A9A5}" destId="{854809D0-D206-4535-AA91-F326EE34AF5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400" b="1" baseline="0" dirty="0" smtClean="0">
              <a:solidFill>
                <a:schemeClr val="tx1"/>
              </a:solidFill>
            </a:rPr>
            <a:t>Программно – целевые расходы</a:t>
          </a:r>
          <a:endParaRPr lang="ru-RU" sz="44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F18E48-D60B-4B66-B3CF-285E1E78D44E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DE8F1E40-5381-49C8-9751-3818870C92EE}" type="presOf" srcId="{FE2DE1B8-C883-4F19-BC4B-EF6BEE6D60E8}" destId="{7C144974-0BE8-49E0-ADD8-D13E50441D82}" srcOrd="0" destOrd="0" presId="urn:microsoft.com/office/officeart/2005/8/layout/vList2"/>
    <dgm:cxn modelId="{B17FD4AD-8392-422E-9DF6-C8362C32EDEA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3600" b="1" baseline="0" dirty="0" smtClean="0">
              <a:solidFill>
                <a:schemeClr val="tx1"/>
              </a:solidFill>
            </a:rPr>
            <a:t>Переселение граждан из ветхого и аварийного жилищного фонда</a:t>
          </a:r>
          <a:endParaRPr lang="ru-RU" sz="36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A51812-52F3-47C9-9D6C-14E196C53B53}" type="presOf" srcId="{8EAC8641-7AF1-4D92-A995-45B614C8DE9E}" destId="{223C94F4-7D53-4E44-90A4-0DF2FEB9A9A5}" srcOrd="0" destOrd="0" presId="urn:microsoft.com/office/officeart/2005/8/layout/vList2"/>
    <dgm:cxn modelId="{1961D34E-1DAC-4ADD-A98A-4B42E620419F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EB640EA7-4173-485C-89DD-F2E79CAC4FCE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Обеспечение жильем молодых семей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0DAB89-AACD-4BEF-9FF9-DB27306F571E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471DB037-11E4-4449-88AB-9A28A7E2CE2A}" type="presOf" srcId="{8EAC8641-7AF1-4D92-A995-45B614C8DE9E}" destId="{223C94F4-7D53-4E44-90A4-0DF2FEB9A9A5}" srcOrd="0" destOrd="0" presId="urn:microsoft.com/office/officeart/2005/8/layout/vList2"/>
    <dgm:cxn modelId="{524A25FD-221C-4256-AB54-4E0B952A48E0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Расходы в области дорожной деятельности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DAC8BD-A524-4EE6-B52D-F5927AF04C7F}" type="presOf" srcId="{FE2DE1B8-C883-4F19-BC4B-EF6BEE6D60E8}" destId="{7C144974-0BE8-49E0-ADD8-D13E50441D82}" srcOrd="0" destOrd="0" presId="urn:microsoft.com/office/officeart/2005/8/layout/vList2"/>
    <dgm:cxn modelId="{3EAD1396-C9B2-41CE-A45B-D3619CD8EB4A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8920B945-40A8-40B6-87DF-B7259E2FFDB6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418153D-C9B1-4010-896A-C121666F042D}" type="doc">
      <dgm:prSet loTypeId="urn:microsoft.com/office/officeart/2005/8/layout/default#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46B3D6-2EDF-47F7-B685-EC043A10BBD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5 565 тыс. руб. Приобретение дорожной техники (народные инициативы) </a:t>
          </a:r>
        </a:p>
      </dgm:t>
    </dgm:pt>
    <dgm:pt modelId="{C5E5CA95-4066-4ED1-97AE-97439BFCD51B}" type="parTrans" cxnId="{96931B02-E684-4F4F-A94E-AB587DA41180}">
      <dgm:prSet/>
      <dgm:spPr/>
      <dgm:t>
        <a:bodyPr/>
        <a:lstStyle/>
        <a:p>
          <a:endParaRPr lang="ru-RU"/>
        </a:p>
      </dgm:t>
    </dgm:pt>
    <dgm:pt modelId="{9DABF7B7-59A8-424C-AC90-85021946E1AF}" type="sibTrans" cxnId="{96931B02-E684-4F4F-A94E-AB587DA41180}">
      <dgm:prSet/>
      <dgm:spPr/>
      <dgm:t>
        <a:bodyPr/>
        <a:lstStyle/>
        <a:p>
          <a:endParaRPr lang="ru-RU"/>
        </a:p>
      </dgm:t>
    </dgm:pt>
    <dgm:pt modelId="{590DE745-E28C-451B-A3E7-0C602CA3A63B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11 015 тыс. руб.</a:t>
          </a:r>
        </a:p>
        <a:p>
          <a:r>
            <a:rPr lang="ru-RU" b="1" i="1" dirty="0" smtClean="0"/>
            <a:t>Ремонт автодорожного моста</a:t>
          </a:r>
          <a:endParaRPr lang="ru-RU" b="1" i="1" dirty="0"/>
        </a:p>
      </dgm:t>
    </dgm:pt>
    <dgm:pt modelId="{9B38EFA6-1D37-49AD-B726-7FF6820CCA0B}" type="parTrans" cxnId="{D943D021-43E3-49C0-B318-0C2630D200E9}">
      <dgm:prSet/>
      <dgm:spPr/>
      <dgm:t>
        <a:bodyPr/>
        <a:lstStyle/>
        <a:p>
          <a:endParaRPr lang="ru-RU"/>
        </a:p>
      </dgm:t>
    </dgm:pt>
    <dgm:pt modelId="{AD21127E-5C63-48F7-B513-8796DBF6EDFA}" type="sibTrans" cxnId="{D943D021-43E3-49C0-B318-0C2630D200E9}">
      <dgm:prSet/>
      <dgm:spPr/>
      <dgm:t>
        <a:bodyPr/>
        <a:lstStyle/>
        <a:p>
          <a:endParaRPr lang="ru-RU"/>
        </a:p>
      </dgm:t>
    </dgm:pt>
    <dgm:pt modelId="{9F5E9840-A5BB-4519-8675-861BD6339F81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i="1" dirty="0" smtClean="0"/>
            <a:t>40 237 тыс. руб.</a:t>
          </a:r>
        </a:p>
        <a:p>
          <a:r>
            <a:rPr lang="ru-RU" b="1" i="1" dirty="0" smtClean="0"/>
            <a:t> Содержание  внутригородских дорог </a:t>
          </a:r>
          <a:endParaRPr lang="ru-RU" b="1" i="1" dirty="0"/>
        </a:p>
      </dgm:t>
    </dgm:pt>
    <dgm:pt modelId="{83F34F0B-DFAD-4FB9-B0CF-07019519A2AB}" type="parTrans" cxnId="{20F2B712-BB20-40AE-8819-583A3811266B}">
      <dgm:prSet/>
      <dgm:spPr/>
      <dgm:t>
        <a:bodyPr/>
        <a:lstStyle/>
        <a:p>
          <a:endParaRPr lang="ru-RU"/>
        </a:p>
      </dgm:t>
    </dgm:pt>
    <dgm:pt modelId="{9E1B70ED-8D50-44A9-947D-B13000184C77}" type="sibTrans" cxnId="{20F2B712-BB20-40AE-8819-583A3811266B}">
      <dgm:prSet/>
      <dgm:spPr/>
      <dgm:t>
        <a:bodyPr/>
        <a:lstStyle/>
        <a:p>
          <a:endParaRPr lang="ru-RU"/>
        </a:p>
      </dgm:t>
    </dgm:pt>
    <dgm:pt modelId="{36C92DCC-135D-4681-921F-B768B371B5C4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2 530 тыс. руб. </a:t>
          </a:r>
        </a:p>
        <a:p>
          <a:r>
            <a:rPr lang="ru-RU" b="1" i="1" dirty="0" smtClean="0"/>
            <a:t>Проектные работы </a:t>
          </a:r>
          <a:endParaRPr lang="ru-RU" b="1" i="1" dirty="0"/>
        </a:p>
      </dgm:t>
    </dgm:pt>
    <dgm:pt modelId="{A6E02914-9FBF-4886-B7CF-19554005E1BF}" type="parTrans" cxnId="{6B0A25E1-915B-4D96-A527-336DB86FAFCD}">
      <dgm:prSet/>
      <dgm:spPr/>
      <dgm:t>
        <a:bodyPr/>
        <a:lstStyle/>
        <a:p>
          <a:endParaRPr lang="ru-RU"/>
        </a:p>
      </dgm:t>
    </dgm:pt>
    <dgm:pt modelId="{B73D0D3B-8FA8-4860-BFAB-DFBFBC03E7A5}" type="sibTrans" cxnId="{6B0A25E1-915B-4D96-A527-336DB86FAFCD}">
      <dgm:prSet/>
      <dgm:spPr/>
      <dgm:t>
        <a:bodyPr/>
        <a:lstStyle/>
        <a:p>
          <a:endParaRPr lang="ru-RU"/>
        </a:p>
      </dgm:t>
    </dgm:pt>
    <dgm:pt modelId="{011A61CA-1D32-4607-949B-D283036576E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i="1" dirty="0" smtClean="0"/>
            <a:t>17 739 тыс. руб. </a:t>
          </a:r>
        </a:p>
        <a:p>
          <a:r>
            <a:rPr lang="ru-RU" b="1" i="1" dirty="0" smtClean="0"/>
            <a:t>Ремонт муниципальных дорог</a:t>
          </a:r>
        </a:p>
      </dgm:t>
    </dgm:pt>
    <dgm:pt modelId="{0265A433-0C84-4D0E-B961-68C4694D65FD}" type="parTrans" cxnId="{7A30338B-E2AC-482E-970E-28C91468A8B2}">
      <dgm:prSet/>
      <dgm:spPr/>
      <dgm:t>
        <a:bodyPr/>
        <a:lstStyle/>
        <a:p>
          <a:endParaRPr lang="ru-RU"/>
        </a:p>
      </dgm:t>
    </dgm:pt>
    <dgm:pt modelId="{ECD91ACE-EFB4-4C5E-BD58-C0F90195A7C0}" type="sibTrans" cxnId="{7A30338B-E2AC-482E-970E-28C91468A8B2}">
      <dgm:prSet/>
      <dgm:spPr/>
      <dgm:t>
        <a:bodyPr/>
        <a:lstStyle/>
        <a:p>
          <a:endParaRPr lang="ru-RU"/>
        </a:p>
      </dgm:t>
    </dgm:pt>
    <dgm:pt modelId="{74957F07-5A2D-41A5-87D1-076A6F1BEBE6}">
      <dgm:prSet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r>
            <a:rPr lang="ru-RU" b="1" i="1" dirty="0" smtClean="0"/>
            <a:t> 7 226 тыс. руб.</a:t>
          </a:r>
        </a:p>
        <a:p>
          <a:r>
            <a:rPr lang="ru-RU" b="1" i="1" dirty="0" smtClean="0"/>
            <a:t> МП «Повышение безопасности дорожного движения»</a:t>
          </a:r>
        </a:p>
      </dgm:t>
    </dgm:pt>
    <dgm:pt modelId="{35CB47AB-BFF6-407E-BA32-1D43ED3A3F2D}" type="parTrans" cxnId="{9E9EA022-9ACB-419B-A9A5-7424A75D43AE}">
      <dgm:prSet/>
      <dgm:spPr/>
      <dgm:t>
        <a:bodyPr/>
        <a:lstStyle/>
        <a:p>
          <a:endParaRPr lang="ru-RU"/>
        </a:p>
      </dgm:t>
    </dgm:pt>
    <dgm:pt modelId="{DD1220C6-FA15-44E3-A0C5-4B442AF1CBE5}" type="sibTrans" cxnId="{9E9EA022-9ACB-419B-A9A5-7424A75D43AE}">
      <dgm:prSet/>
      <dgm:spPr/>
      <dgm:t>
        <a:bodyPr/>
        <a:lstStyle/>
        <a:p>
          <a:endParaRPr lang="ru-RU"/>
        </a:p>
      </dgm:t>
    </dgm:pt>
    <dgm:pt modelId="{91D796DB-4FEE-4CC3-AD05-1991A3968169}" type="pres">
      <dgm:prSet presAssocID="{C418153D-C9B1-4010-896A-C121666F042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20A9B6-AB66-45D9-AC03-8203A07CED92}" type="pres">
      <dgm:prSet presAssocID="{8546B3D6-2EDF-47F7-B685-EC043A10BBD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8B2FC-5423-4C3A-8126-16029AA9F415}" type="pres">
      <dgm:prSet presAssocID="{9DABF7B7-59A8-424C-AC90-85021946E1AF}" presName="sibTrans" presStyleCnt="0"/>
      <dgm:spPr/>
    </dgm:pt>
    <dgm:pt modelId="{7EE22EFA-E3DF-4EF6-8377-14653D31AD94}" type="pres">
      <dgm:prSet presAssocID="{590DE745-E28C-451B-A3E7-0C602CA3A63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BA227-8CCD-453D-A7D3-98D0D4F35DD8}" type="pres">
      <dgm:prSet presAssocID="{AD21127E-5C63-48F7-B513-8796DBF6EDFA}" presName="sibTrans" presStyleCnt="0"/>
      <dgm:spPr/>
    </dgm:pt>
    <dgm:pt modelId="{CEE978A8-7F57-4C14-8D34-863601262F0A}" type="pres">
      <dgm:prSet presAssocID="{9F5E9840-A5BB-4519-8675-861BD6339F8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F9CB2D-1EDD-4E16-BF45-AB6B3DFB006B}" type="pres">
      <dgm:prSet presAssocID="{9E1B70ED-8D50-44A9-947D-B13000184C77}" presName="sibTrans" presStyleCnt="0"/>
      <dgm:spPr/>
    </dgm:pt>
    <dgm:pt modelId="{D6BCB54F-575A-4FB5-BA98-6EE7FE8FDF5D}" type="pres">
      <dgm:prSet presAssocID="{36C92DCC-135D-4681-921F-B768B371B5C4}" presName="node" presStyleLbl="node1" presStyleIdx="3" presStyleCnt="6" custLinFactX="100000" custLinFactNeighborX="116949" custLinFactNeighborY="7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D9760-FD2C-4E09-8E0B-D519B991B3FF}" type="pres">
      <dgm:prSet presAssocID="{B73D0D3B-8FA8-4860-BFAB-DFBFBC03E7A5}" presName="sibTrans" presStyleCnt="0"/>
      <dgm:spPr/>
    </dgm:pt>
    <dgm:pt modelId="{597B324E-28B9-4101-B21D-8F6C9D65325B}" type="pres">
      <dgm:prSet presAssocID="{011A61CA-1D32-4607-949B-D283036576E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7E07F6-3F4D-46E7-84B3-0CF168B035D6}" type="pres">
      <dgm:prSet presAssocID="{ECD91ACE-EFB4-4C5E-BD58-C0F90195A7C0}" presName="sibTrans" presStyleCnt="0"/>
      <dgm:spPr/>
    </dgm:pt>
    <dgm:pt modelId="{AA7A2879-9930-40C1-89CF-6D75A51B36CB}" type="pres">
      <dgm:prSet presAssocID="{74957F07-5A2D-41A5-87D1-076A6F1BEBE6}" presName="node" presStyleLbl="node1" presStyleIdx="5" presStyleCnt="6" custLinFactX="-100000" custLinFactNeighborX="-117288" custLinFactNeighborY="7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B0A25E1-915B-4D96-A527-336DB86FAFCD}" srcId="{C418153D-C9B1-4010-896A-C121666F042D}" destId="{36C92DCC-135D-4681-921F-B768B371B5C4}" srcOrd="3" destOrd="0" parTransId="{A6E02914-9FBF-4886-B7CF-19554005E1BF}" sibTransId="{B73D0D3B-8FA8-4860-BFAB-DFBFBC03E7A5}"/>
    <dgm:cxn modelId="{88DE9111-97AA-476F-9EA2-D449F3587605}" type="presOf" srcId="{74957F07-5A2D-41A5-87D1-076A6F1BEBE6}" destId="{AA7A2879-9930-40C1-89CF-6D75A51B36CB}" srcOrd="0" destOrd="0" presId="urn:microsoft.com/office/officeart/2005/8/layout/default#2"/>
    <dgm:cxn modelId="{96931B02-E684-4F4F-A94E-AB587DA41180}" srcId="{C418153D-C9B1-4010-896A-C121666F042D}" destId="{8546B3D6-2EDF-47F7-B685-EC043A10BBD5}" srcOrd="0" destOrd="0" parTransId="{C5E5CA95-4066-4ED1-97AE-97439BFCD51B}" sibTransId="{9DABF7B7-59A8-424C-AC90-85021946E1AF}"/>
    <dgm:cxn modelId="{716DC351-4CF2-407B-858D-859F95BF1741}" type="presOf" srcId="{36C92DCC-135D-4681-921F-B768B371B5C4}" destId="{D6BCB54F-575A-4FB5-BA98-6EE7FE8FDF5D}" srcOrd="0" destOrd="0" presId="urn:microsoft.com/office/officeart/2005/8/layout/default#2"/>
    <dgm:cxn modelId="{6AAA7E74-9CFF-43CB-B903-329D328C32A7}" type="presOf" srcId="{C418153D-C9B1-4010-896A-C121666F042D}" destId="{91D796DB-4FEE-4CC3-AD05-1991A3968169}" srcOrd="0" destOrd="0" presId="urn:microsoft.com/office/officeart/2005/8/layout/default#2"/>
    <dgm:cxn modelId="{D943D021-43E3-49C0-B318-0C2630D200E9}" srcId="{C418153D-C9B1-4010-896A-C121666F042D}" destId="{590DE745-E28C-451B-A3E7-0C602CA3A63B}" srcOrd="1" destOrd="0" parTransId="{9B38EFA6-1D37-49AD-B726-7FF6820CCA0B}" sibTransId="{AD21127E-5C63-48F7-B513-8796DBF6EDFA}"/>
    <dgm:cxn modelId="{5ED4B1EC-DB96-4139-8B5C-6D15874F11A5}" type="presOf" srcId="{590DE745-E28C-451B-A3E7-0C602CA3A63B}" destId="{7EE22EFA-E3DF-4EF6-8377-14653D31AD94}" srcOrd="0" destOrd="0" presId="urn:microsoft.com/office/officeart/2005/8/layout/default#2"/>
    <dgm:cxn modelId="{9E9EA022-9ACB-419B-A9A5-7424A75D43AE}" srcId="{C418153D-C9B1-4010-896A-C121666F042D}" destId="{74957F07-5A2D-41A5-87D1-076A6F1BEBE6}" srcOrd="5" destOrd="0" parTransId="{35CB47AB-BFF6-407E-BA32-1D43ED3A3F2D}" sibTransId="{DD1220C6-FA15-44E3-A0C5-4B442AF1CBE5}"/>
    <dgm:cxn modelId="{7A30338B-E2AC-482E-970E-28C91468A8B2}" srcId="{C418153D-C9B1-4010-896A-C121666F042D}" destId="{011A61CA-1D32-4607-949B-D283036576E8}" srcOrd="4" destOrd="0" parTransId="{0265A433-0C84-4D0E-B961-68C4694D65FD}" sibTransId="{ECD91ACE-EFB4-4C5E-BD58-C0F90195A7C0}"/>
    <dgm:cxn modelId="{C84F2380-16A1-417F-AAF0-2F13913EE482}" type="presOf" srcId="{8546B3D6-2EDF-47F7-B685-EC043A10BBD5}" destId="{6F20A9B6-AB66-45D9-AC03-8203A07CED92}" srcOrd="0" destOrd="0" presId="urn:microsoft.com/office/officeart/2005/8/layout/default#2"/>
    <dgm:cxn modelId="{261ABBC8-7B9C-4721-8728-3B525F8DD952}" type="presOf" srcId="{011A61CA-1D32-4607-949B-D283036576E8}" destId="{597B324E-28B9-4101-B21D-8F6C9D65325B}" srcOrd="0" destOrd="0" presId="urn:microsoft.com/office/officeart/2005/8/layout/default#2"/>
    <dgm:cxn modelId="{20F2B712-BB20-40AE-8819-583A3811266B}" srcId="{C418153D-C9B1-4010-896A-C121666F042D}" destId="{9F5E9840-A5BB-4519-8675-861BD6339F81}" srcOrd="2" destOrd="0" parTransId="{83F34F0B-DFAD-4FB9-B0CF-07019519A2AB}" sibTransId="{9E1B70ED-8D50-44A9-947D-B13000184C77}"/>
    <dgm:cxn modelId="{C88907C6-B5D0-4164-B5C3-18AF23612C36}" type="presOf" srcId="{9F5E9840-A5BB-4519-8675-861BD6339F81}" destId="{CEE978A8-7F57-4C14-8D34-863601262F0A}" srcOrd="0" destOrd="0" presId="urn:microsoft.com/office/officeart/2005/8/layout/default#2"/>
    <dgm:cxn modelId="{49F7E7DC-F062-4F70-B330-F8EDE8089AE2}" type="presParOf" srcId="{91D796DB-4FEE-4CC3-AD05-1991A3968169}" destId="{6F20A9B6-AB66-45D9-AC03-8203A07CED92}" srcOrd="0" destOrd="0" presId="urn:microsoft.com/office/officeart/2005/8/layout/default#2"/>
    <dgm:cxn modelId="{3F0D1CD1-A645-49C5-BE64-48FF8A3EC6BC}" type="presParOf" srcId="{91D796DB-4FEE-4CC3-AD05-1991A3968169}" destId="{9348B2FC-5423-4C3A-8126-16029AA9F415}" srcOrd="1" destOrd="0" presId="urn:microsoft.com/office/officeart/2005/8/layout/default#2"/>
    <dgm:cxn modelId="{811FD9B7-E5CE-461B-A7E6-AFA68EBD1F06}" type="presParOf" srcId="{91D796DB-4FEE-4CC3-AD05-1991A3968169}" destId="{7EE22EFA-E3DF-4EF6-8377-14653D31AD94}" srcOrd="2" destOrd="0" presId="urn:microsoft.com/office/officeart/2005/8/layout/default#2"/>
    <dgm:cxn modelId="{ECC38160-370B-4782-B532-9ED36222E764}" type="presParOf" srcId="{91D796DB-4FEE-4CC3-AD05-1991A3968169}" destId="{616BA227-8CCD-453D-A7D3-98D0D4F35DD8}" srcOrd="3" destOrd="0" presId="urn:microsoft.com/office/officeart/2005/8/layout/default#2"/>
    <dgm:cxn modelId="{EEC6A52E-EAD1-462D-993A-7B90B6DC178A}" type="presParOf" srcId="{91D796DB-4FEE-4CC3-AD05-1991A3968169}" destId="{CEE978A8-7F57-4C14-8D34-863601262F0A}" srcOrd="4" destOrd="0" presId="urn:microsoft.com/office/officeart/2005/8/layout/default#2"/>
    <dgm:cxn modelId="{BD1FB24A-FDE0-4233-BFF1-EA619AC32997}" type="presParOf" srcId="{91D796DB-4FEE-4CC3-AD05-1991A3968169}" destId="{2BF9CB2D-1EDD-4E16-BF45-AB6B3DFB006B}" srcOrd="5" destOrd="0" presId="urn:microsoft.com/office/officeart/2005/8/layout/default#2"/>
    <dgm:cxn modelId="{BF3CFB03-8EFA-4A7A-87E4-15C1B603777D}" type="presParOf" srcId="{91D796DB-4FEE-4CC3-AD05-1991A3968169}" destId="{D6BCB54F-575A-4FB5-BA98-6EE7FE8FDF5D}" srcOrd="6" destOrd="0" presId="urn:microsoft.com/office/officeart/2005/8/layout/default#2"/>
    <dgm:cxn modelId="{028AC195-50AE-4814-A506-5FE64FF5EC45}" type="presParOf" srcId="{91D796DB-4FEE-4CC3-AD05-1991A3968169}" destId="{C6AD9760-FD2C-4E09-8E0B-D519B991B3FF}" srcOrd="7" destOrd="0" presId="urn:microsoft.com/office/officeart/2005/8/layout/default#2"/>
    <dgm:cxn modelId="{DA8D3978-BC7D-4D7D-AC3E-D192778F2D5C}" type="presParOf" srcId="{91D796DB-4FEE-4CC3-AD05-1991A3968169}" destId="{597B324E-28B9-4101-B21D-8F6C9D65325B}" srcOrd="8" destOrd="0" presId="urn:microsoft.com/office/officeart/2005/8/layout/default#2"/>
    <dgm:cxn modelId="{19E2E36E-E6D0-4D94-ACF7-518336A47D20}" type="presParOf" srcId="{91D796DB-4FEE-4CC3-AD05-1991A3968169}" destId="{A87E07F6-3F4D-46E7-84B3-0CF168B035D6}" srcOrd="9" destOrd="0" presId="urn:microsoft.com/office/officeart/2005/8/layout/default#2"/>
    <dgm:cxn modelId="{62D1B377-5F46-456D-A68F-6C32655656BB}" type="presParOf" srcId="{91D796DB-4FEE-4CC3-AD05-1991A3968169}" destId="{AA7A2879-9930-40C1-89CF-6D75A51B36CB}" srcOrd="10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90"/>
          <a:ext cx="9144000" cy="764521"/>
        </a:xfrm>
        <a:prstGeom prst="roundRect">
          <a:avLst/>
        </a:prstGeom>
        <a:solidFill>
          <a:srgbClr val="FBB0A3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Основные параметры бюджета муниципального образования «город Усть-Кут» за 2020 год</a:t>
          </a:r>
          <a:endParaRPr lang="ru-RU" sz="2400" b="1" kern="1200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0" y="90"/>
        <a:ext cx="9144000" cy="76452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536"/>
          <a:ext cx="9144000" cy="763630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/>
            <a:t> </a:t>
          </a:r>
          <a:r>
            <a:rPr lang="ru-RU" sz="2400" b="1" kern="1200" baseline="0" dirty="0" smtClean="0">
              <a:solidFill>
                <a:schemeClr val="tx1"/>
              </a:solidFill>
            </a:rPr>
            <a:t>Структура  доходов муниципального образования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«город Усть-Кут» в  2020 году</a:t>
          </a:r>
          <a:endParaRPr lang="ru-RU" sz="2400" b="1" kern="1200" baseline="0" dirty="0">
            <a:solidFill>
              <a:schemeClr val="tx1"/>
            </a:solidFill>
          </a:endParaRPr>
        </a:p>
      </dsp:txBody>
      <dsp:txXfrm>
        <a:off x="0" y="536"/>
        <a:ext cx="9144000" cy="76363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181"/>
          <a:ext cx="8928991" cy="764521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Динамика роста налоговых и неналоговых (собственных) поступлений  в бюджет города Усть-Кута за 2016-2020 г.г.</a:t>
          </a:r>
          <a:endParaRPr lang="ru-RU" sz="2400" b="1" kern="1200" baseline="0" dirty="0">
            <a:solidFill>
              <a:schemeClr val="tx1"/>
            </a:solidFill>
          </a:endParaRPr>
        </a:p>
      </dsp:txBody>
      <dsp:txXfrm>
        <a:off x="0" y="181"/>
        <a:ext cx="8928991" cy="76452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54809D0-D206-4535-AA91-F326EE34AF52}">
      <dsp:nvSpPr>
        <dsp:cNvPr id="0" name=""/>
        <dsp:cNvSpPr/>
      </dsp:nvSpPr>
      <dsp:spPr>
        <a:xfrm>
          <a:off x="0" y="0"/>
          <a:ext cx="9108504" cy="835379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baseline="0" dirty="0" smtClean="0">
              <a:solidFill>
                <a:schemeClr val="tx1"/>
              </a:solidFill>
            </a:rPr>
            <a:t>Динамика поступлений безвозмездных перечислений в бюджет муниципального образования «город Усть-Кут» в 2019-2020 г.г.</a:t>
          </a:r>
          <a:endParaRPr lang="ru-RU" sz="2100" b="1" kern="1200" baseline="0" dirty="0">
            <a:solidFill>
              <a:schemeClr val="tx1"/>
            </a:solidFill>
          </a:endParaRPr>
        </a:p>
      </dsp:txBody>
      <dsp:txXfrm>
        <a:off x="0" y="0"/>
        <a:ext cx="9108504" cy="83537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54809D0-D206-4535-AA91-F326EE34AF52}">
      <dsp:nvSpPr>
        <dsp:cNvPr id="0" name=""/>
        <dsp:cNvSpPr/>
      </dsp:nvSpPr>
      <dsp:spPr>
        <a:xfrm>
          <a:off x="0" y="0"/>
          <a:ext cx="9144000" cy="954719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Исполнение расходов бюджета                    </a:t>
          </a:r>
          <a:br>
            <a:rPr lang="ru-RU" sz="2400" b="1" kern="1200" baseline="0" dirty="0" smtClean="0">
              <a:solidFill>
                <a:schemeClr val="tx1"/>
              </a:solidFill>
            </a:rPr>
          </a:br>
          <a:r>
            <a:rPr lang="ru-RU" sz="2400" b="1" kern="1200" baseline="0" dirty="0" smtClean="0">
              <a:solidFill>
                <a:schemeClr val="tx1"/>
              </a:solidFill>
            </a:rPr>
            <a:t>  в разрезе функциональной классификации</a:t>
          </a:r>
          <a:endParaRPr lang="ru-RU" sz="2400" b="1" kern="1200" baseline="0" dirty="0">
            <a:solidFill>
              <a:schemeClr val="tx1"/>
            </a:solidFill>
          </a:endParaRPr>
        </a:p>
      </dsp:txBody>
      <dsp:txXfrm>
        <a:off x="0" y="0"/>
        <a:ext cx="9144000" cy="95471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356"/>
          <a:ext cx="9144000" cy="908006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baseline="0" dirty="0" smtClean="0">
              <a:solidFill>
                <a:schemeClr val="tx1"/>
              </a:solidFill>
            </a:rPr>
            <a:t>Программно – целевые расходы</a:t>
          </a:r>
          <a:endParaRPr lang="ru-RU" sz="4400" b="1" kern="1200" baseline="0" dirty="0">
            <a:solidFill>
              <a:schemeClr val="tx1"/>
            </a:solidFill>
          </a:endParaRPr>
        </a:p>
      </dsp:txBody>
      <dsp:txXfrm>
        <a:off x="0" y="356"/>
        <a:ext cx="9144000" cy="908006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611"/>
          <a:ext cx="9144000" cy="1123519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baseline="0" dirty="0" smtClean="0">
              <a:solidFill>
                <a:schemeClr val="tx1"/>
              </a:solidFill>
            </a:rPr>
            <a:t>Переселение граждан из ветхого и аварийного жилищного фонда</a:t>
          </a:r>
          <a:endParaRPr lang="ru-RU" sz="3600" b="1" kern="1200" baseline="0" dirty="0">
            <a:solidFill>
              <a:schemeClr val="tx1"/>
            </a:solidFill>
          </a:endParaRPr>
        </a:p>
      </dsp:txBody>
      <dsp:txXfrm>
        <a:off x="0" y="611"/>
        <a:ext cx="9144000" cy="112351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0"/>
          <a:ext cx="9144000" cy="112320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Обеспечение жильем молодых семей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0" y="0"/>
        <a:ext cx="9144000" cy="112320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0"/>
          <a:ext cx="9144000" cy="1051994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Расходы в области дорожной деятельности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0" y="0"/>
        <a:ext cx="9144000" cy="1051994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F20A9B6-AB66-45D9-AC03-8203A07CED92}">
      <dsp:nvSpPr>
        <dsp:cNvPr id="0" name=""/>
        <dsp:cNvSpPr/>
      </dsp:nvSpPr>
      <dsp:spPr>
        <a:xfrm>
          <a:off x="0" y="506306"/>
          <a:ext cx="2655294" cy="159317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5 565 тыс. руб. Приобретение дорожной техники (народные инициативы) </a:t>
          </a:r>
        </a:p>
      </dsp:txBody>
      <dsp:txXfrm>
        <a:off x="0" y="506306"/>
        <a:ext cx="2655294" cy="1593177"/>
      </dsp:txXfrm>
    </dsp:sp>
    <dsp:sp modelId="{7EE22EFA-E3DF-4EF6-8377-14653D31AD94}">
      <dsp:nvSpPr>
        <dsp:cNvPr id="0" name=""/>
        <dsp:cNvSpPr/>
      </dsp:nvSpPr>
      <dsp:spPr>
        <a:xfrm>
          <a:off x="2920824" y="506306"/>
          <a:ext cx="2655294" cy="159317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11 015 тыс. руб.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Ремонт автодорожного моста</a:t>
          </a:r>
          <a:endParaRPr lang="ru-RU" sz="1900" b="1" i="1" kern="1200" dirty="0"/>
        </a:p>
      </dsp:txBody>
      <dsp:txXfrm>
        <a:off x="2920824" y="506306"/>
        <a:ext cx="2655294" cy="1593177"/>
      </dsp:txXfrm>
    </dsp:sp>
    <dsp:sp modelId="{CEE978A8-7F57-4C14-8D34-863601262F0A}">
      <dsp:nvSpPr>
        <dsp:cNvPr id="0" name=""/>
        <dsp:cNvSpPr/>
      </dsp:nvSpPr>
      <dsp:spPr>
        <a:xfrm>
          <a:off x="5841648" y="506306"/>
          <a:ext cx="2655294" cy="159317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40 237 тыс. руб.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 Содержание  внутригородских дорог </a:t>
          </a:r>
          <a:endParaRPr lang="ru-RU" sz="1900" b="1" i="1" kern="1200" dirty="0"/>
        </a:p>
      </dsp:txBody>
      <dsp:txXfrm>
        <a:off x="5841648" y="506306"/>
        <a:ext cx="2655294" cy="1593177"/>
      </dsp:txXfrm>
    </dsp:sp>
    <dsp:sp modelId="{D6BCB54F-575A-4FB5-BA98-6EE7FE8FDF5D}">
      <dsp:nvSpPr>
        <dsp:cNvPr id="0" name=""/>
        <dsp:cNvSpPr/>
      </dsp:nvSpPr>
      <dsp:spPr>
        <a:xfrm>
          <a:off x="5760635" y="2376260"/>
          <a:ext cx="2655294" cy="159317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2 530 тыс. руб.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Проектные работы </a:t>
          </a:r>
          <a:endParaRPr lang="ru-RU" sz="1900" b="1" i="1" kern="1200" dirty="0"/>
        </a:p>
      </dsp:txBody>
      <dsp:txXfrm>
        <a:off x="5760635" y="2376260"/>
        <a:ext cx="2655294" cy="1593177"/>
      </dsp:txXfrm>
    </dsp:sp>
    <dsp:sp modelId="{597B324E-28B9-4101-B21D-8F6C9D65325B}">
      <dsp:nvSpPr>
        <dsp:cNvPr id="0" name=""/>
        <dsp:cNvSpPr/>
      </dsp:nvSpPr>
      <dsp:spPr>
        <a:xfrm>
          <a:off x="2920824" y="2365012"/>
          <a:ext cx="2655294" cy="1593177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17 739 тыс. руб.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Ремонт муниципальных дорог</a:t>
          </a:r>
        </a:p>
      </dsp:txBody>
      <dsp:txXfrm>
        <a:off x="2920824" y="2365012"/>
        <a:ext cx="2655294" cy="1593177"/>
      </dsp:txXfrm>
    </dsp:sp>
    <dsp:sp modelId="{AA7A2879-9930-40C1-89CF-6D75A51B36CB}">
      <dsp:nvSpPr>
        <dsp:cNvPr id="0" name=""/>
        <dsp:cNvSpPr/>
      </dsp:nvSpPr>
      <dsp:spPr>
        <a:xfrm>
          <a:off x="72011" y="2376260"/>
          <a:ext cx="2655294" cy="1593177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 7 226 тыс. руб.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 МП «Повышение безопасности дорожного движения»</a:t>
          </a:r>
        </a:p>
      </dsp:txBody>
      <dsp:txXfrm>
        <a:off x="72011" y="2376260"/>
        <a:ext cx="2655294" cy="15931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0.39505</cdr:x>
      <cdr:y>0.38448</cdr:y>
    </cdr:from>
    <cdr:to>
      <cdr:x>0.62086</cdr:x>
      <cdr:y>0.53095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763688" y="1512168"/>
          <a:ext cx="1008128" cy="5760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rgbClr val="275335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0.37037</cdr:x>
      <cdr:y>0.63333</cdr:y>
    </cdr:from>
    <cdr:to>
      <cdr:x>0.64198</cdr:x>
      <cdr:y>0.8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160240" y="2736304"/>
          <a:ext cx="1584176" cy="7200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647 102 </a:t>
          </a:r>
        </a:p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тыс. руб.</a:t>
          </a:r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0.60465</cdr:x>
      <cdr:y>0.50383</cdr:y>
    </cdr:from>
    <cdr:to>
      <cdr:x>0.76543</cdr:x>
      <cdr:y>0.6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526682" y="2176770"/>
          <a:ext cx="937802" cy="4155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275335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0.17725</cdr:x>
      <cdr:y>0.5</cdr:y>
    </cdr:from>
    <cdr:to>
      <cdr:x>0.70899</cdr:x>
      <cdr:y>0.775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504056" y="1440160"/>
          <a:ext cx="1512168" cy="7920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+ 20 055</a:t>
          </a:r>
        </a:p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тыс. руб.</a:t>
          </a:r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0.65835</cdr:x>
      <cdr:y>0.3</cdr:y>
    </cdr:from>
    <cdr:to>
      <cdr:x>1</cdr:x>
      <cdr:y>0.5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872208" y="864096"/>
          <a:ext cx="971600" cy="5760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</cdr:x>
      <cdr:y>0.15</cdr:y>
    </cdr:from>
    <cdr:to>
      <cdr:x>1</cdr:x>
      <cdr:y>0.275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0" y="432048"/>
          <a:ext cx="2843808" cy="3600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160" b="1" dirty="0" smtClean="0">
              <a:solidFill>
                <a:srgbClr val="275335"/>
              </a:solidFill>
            </a:rPr>
            <a:t>Дефицит-/профицит+</a:t>
          </a:r>
        </a:p>
        <a:p xmlns:a="http://schemas.openxmlformats.org/drawingml/2006/main">
          <a:endParaRPr lang="ru-RU" sz="2160" b="1" dirty="0">
            <a:solidFill>
              <a:srgbClr val="275335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0.78161</cdr:x>
      <cdr:y>0.08095</cdr:y>
    </cdr:from>
    <cdr:to>
      <cdr:x>0.96639</cdr:x>
      <cdr:y>0.25555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896544" y="390530"/>
          <a:ext cx="1157591" cy="8423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Безвозмездные </a:t>
          </a:r>
        </a:p>
        <a:p xmlns:a="http://schemas.openxmlformats.org/drawingml/2006/main">
          <a:r>
            <a:rPr lang="ru-RU" dirty="0"/>
            <a:t> </a:t>
          </a:r>
          <a:r>
            <a:rPr lang="ru-RU" dirty="0" smtClean="0"/>
            <a:t>  </a:t>
          </a:r>
          <a:r>
            <a:rPr lang="ru-RU" sz="1100" dirty="0" smtClean="0"/>
            <a:t>поступления</a:t>
          </a:r>
        </a:p>
        <a:p xmlns:a="http://schemas.openxmlformats.org/drawingml/2006/main">
          <a:r>
            <a:rPr lang="ru-RU" b="1" dirty="0" smtClean="0"/>
            <a:t>308 429 тыс.руб</a:t>
          </a:r>
          <a:r>
            <a:rPr lang="ru-RU" dirty="0" smtClean="0"/>
            <a:t>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0.78728</cdr:x>
      <cdr:y>0.19042</cdr:y>
    </cdr:from>
    <cdr:to>
      <cdr:x>0.86774</cdr:x>
      <cdr:y>0.30982</cdr:y>
    </cdr:to>
    <cdr:sp macro="" textlink="">
      <cdr:nvSpPr>
        <cdr:cNvPr id="6" name="Прямая соединительная линия 5"/>
        <cdr:cNvSpPr/>
      </cdr:nvSpPr>
      <cdr:spPr>
        <a:xfrm xmlns:a="http://schemas.openxmlformats.org/drawingml/2006/main" flipV="1">
          <a:off x="4932040" y="950211"/>
          <a:ext cx="504058" cy="59580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0.43351</cdr:x>
      <cdr:y>0</cdr:y>
    </cdr:from>
    <cdr:to>
      <cdr:x>0.57154</cdr:x>
      <cdr:y>0.0901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715837" y="-1076116"/>
          <a:ext cx="864716" cy="4346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      Акцизы</a:t>
          </a:r>
        </a:p>
        <a:p xmlns:a="http://schemas.openxmlformats.org/drawingml/2006/main">
          <a:r>
            <a:rPr lang="ru-RU" b="1" dirty="0" smtClean="0"/>
            <a:t>13 370 тыс.руб.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0.48382</cdr:x>
      <cdr:y>0.07576</cdr:y>
    </cdr:from>
    <cdr:to>
      <cdr:x>0.49673</cdr:x>
      <cdr:y>0.09091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flipV="1">
          <a:off x="2699792" y="360040"/>
          <a:ext cx="72008" cy="7200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0.66667</cdr:x>
      <cdr:y>0.82317</cdr:y>
    </cdr:from>
    <cdr:to>
      <cdr:x>0.89655</cdr:x>
      <cdr:y>0.96269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176464" y="3971408"/>
          <a:ext cx="1440160" cy="6731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  Возмещение вреда, </a:t>
          </a:r>
        </a:p>
        <a:p xmlns:a="http://schemas.openxmlformats.org/drawingml/2006/main">
          <a:r>
            <a:rPr lang="ru-RU" sz="1100" dirty="0" smtClean="0"/>
            <a:t>наносимого а/дорогам </a:t>
          </a:r>
        </a:p>
        <a:p xmlns:a="http://schemas.openxmlformats.org/drawingml/2006/main">
          <a:r>
            <a:rPr lang="ru-RU" dirty="0"/>
            <a:t> </a:t>
          </a:r>
          <a:r>
            <a:rPr lang="ru-RU" dirty="0" smtClean="0"/>
            <a:t>    </a:t>
          </a:r>
          <a:r>
            <a:rPr lang="ru-RU" b="1" dirty="0" smtClean="0"/>
            <a:t>7 123</a:t>
          </a:r>
          <a:r>
            <a:rPr lang="ru-RU" sz="1100" b="1" dirty="0" smtClean="0"/>
            <a:t> тыс.руб.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0.17219</cdr:x>
      <cdr:y>0.18968</cdr:y>
    </cdr:from>
    <cdr:to>
      <cdr:x>0.27929</cdr:x>
      <cdr:y>0.25282</cdr:y>
    </cdr:to>
    <cdr:sp macro="" textlink="">
      <cdr:nvSpPr>
        <cdr:cNvPr id="12" name="Прямая соединительная линия 11"/>
        <cdr:cNvSpPr/>
      </cdr:nvSpPr>
      <cdr:spPr>
        <a:xfrm xmlns:a="http://schemas.openxmlformats.org/drawingml/2006/main" flipV="1">
          <a:off x="1078697" y="946515"/>
          <a:ext cx="670990" cy="31506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0.28448</cdr:x>
      <cdr:y>0.21622</cdr:y>
    </cdr:from>
    <cdr:to>
      <cdr:x>0.32759</cdr:x>
      <cdr:y>0.24324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76264" y="1152128"/>
          <a:ext cx="360040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0.21015</cdr:x>
      <cdr:y>0.53942</cdr:y>
    </cdr:from>
    <cdr:to>
      <cdr:x>0.29636</cdr:x>
      <cdr:y>0.59348</cdr:y>
    </cdr:to>
    <cdr:sp macro="" textlink="">
      <cdr:nvSpPr>
        <cdr:cNvPr id="4" name="TextBox 3"/>
        <cdr:cNvSpPr txBox="1"/>
      </cdr:nvSpPr>
      <cdr:spPr>
        <a:xfrm xmlns:a="http://schemas.openxmlformats.org/drawingml/2006/main" rot="20107860">
          <a:off x="1755376" y="2874366"/>
          <a:ext cx="720106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263 970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0.36539</cdr:x>
      <cdr:y>0.45571</cdr:y>
    </cdr:from>
    <cdr:to>
      <cdr:x>0.45159</cdr:x>
      <cdr:y>0.50976</cdr:y>
    </cdr:to>
    <cdr:sp macro="" textlink="">
      <cdr:nvSpPr>
        <cdr:cNvPr id="5" name="TextBox 4"/>
        <cdr:cNvSpPr txBox="1"/>
      </cdr:nvSpPr>
      <cdr:spPr>
        <a:xfrm xmlns:a="http://schemas.openxmlformats.org/drawingml/2006/main" rot="20283964">
          <a:off x="3052069" y="2428309"/>
          <a:ext cx="720022" cy="288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2</a:t>
          </a:r>
          <a:r>
            <a:rPr lang="ru-RU" sz="1100" dirty="0" smtClean="0"/>
            <a:t>95</a:t>
          </a:r>
          <a:r>
            <a:rPr lang="en-US" sz="1100" dirty="0" smtClean="0"/>
            <a:t> </a:t>
          </a:r>
          <a:r>
            <a:rPr lang="ru-RU" sz="1100" dirty="0" smtClean="0"/>
            <a:t>3</a:t>
          </a:r>
          <a:r>
            <a:rPr lang="en-US" sz="1100" dirty="0" smtClean="0"/>
            <a:t>0</a:t>
          </a:r>
          <a:r>
            <a:rPr lang="ru-RU" sz="1100" dirty="0" smtClean="0"/>
            <a:t>3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0.52089</cdr:x>
      <cdr:y>0.35936</cdr:y>
    </cdr:from>
    <cdr:to>
      <cdr:x>0.59848</cdr:x>
      <cdr:y>0.41341</cdr:y>
    </cdr:to>
    <cdr:sp macro="" textlink="">
      <cdr:nvSpPr>
        <cdr:cNvPr id="6" name="TextBox 5"/>
        <cdr:cNvSpPr txBox="1"/>
      </cdr:nvSpPr>
      <cdr:spPr>
        <a:xfrm xmlns:a="http://schemas.openxmlformats.org/drawingml/2006/main" rot="20226577">
          <a:off x="4350976" y="1914905"/>
          <a:ext cx="648104" cy="288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329 347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0.67573</cdr:x>
      <cdr:y>0.26581</cdr:y>
    </cdr:from>
    <cdr:to>
      <cdr:x>0.76194</cdr:x>
      <cdr:y>0.31987</cdr:y>
    </cdr:to>
    <cdr:sp macro="" textlink="">
      <cdr:nvSpPr>
        <cdr:cNvPr id="7" name="TextBox 6"/>
        <cdr:cNvSpPr txBox="1"/>
      </cdr:nvSpPr>
      <cdr:spPr>
        <a:xfrm xmlns:a="http://schemas.openxmlformats.org/drawingml/2006/main" rot="20330558">
          <a:off x="5644339" y="1416389"/>
          <a:ext cx="720106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3</a:t>
          </a:r>
          <a:r>
            <a:rPr lang="ru-RU" sz="1100" dirty="0" smtClean="0"/>
            <a:t>56</a:t>
          </a:r>
          <a:r>
            <a:rPr lang="en-US" sz="1100" dirty="0" smtClean="0"/>
            <a:t> </a:t>
          </a:r>
          <a:r>
            <a:rPr lang="ru-RU" sz="1100" dirty="0" smtClean="0"/>
            <a:t>899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0.83948</cdr:x>
      <cdr:y>0.18304</cdr:y>
    </cdr:from>
    <cdr:to>
      <cdr:x>0.92569</cdr:x>
      <cdr:y>0.23709</cdr:y>
    </cdr:to>
    <cdr:sp macro="" textlink="">
      <cdr:nvSpPr>
        <cdr:cNvPr id="8" name="TextBox 7"/>
        <cdr:cNvSpPr txBox="1"/>
      </cdr:nvSpPr>
      <cdr:spPr>
        <a:xfrm xmlns:a="http://schemas.openxmlformats.org/drawingml/2006/main" rot="20438263">
          <a:off x="7012155" y="975323"/>
          <a:ext cx="720105" cy="288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3</a:t>
          </a:r>
          <a:r>
            <a:rPr lang="en-US" sz="1100" dirty="0" smtClean="0"/>
            <a:t>5</a:t>
          </a:r>
          <a:r>
            <a:rPr lang="ru-RU" sz="1100" dirty="0" smtClean="0"/>
            <a:t>8</a:t>
          </a:r>
          <a:r>
            <a:rPr lang="en-US" sz="1100" dirty="0" smtClean="0"/>
            <a:t> </a:t>
          </a:r>
          <a:r>
            <a:rPr lang="ru-RU" sz="1100" dirty="0" smtClean="0"/>
            <a:t>728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0.2931</cdr:x>
      <cdr:y>0.59459</cdr:y>
    </cdr:from>
    <cdr:to>
      <cdr:x>0.35345</cdr:x>
      <cdr:y>0.64865</cdr:y>
    </cdr:to>
    <cdr:sp macro="" textlink="">
      <cdr:nvSpPr>
        <cdr:cNvPr id="10" name="Стрелка вправо 9"/>
        <cdr:cNvSpPr/>
      </cdr:nvSpPr>
      <cdr:spPr>
        <a:xfrm xmlns:a="http://schemas.openxmlformats.org/drawingml/2006/main" rot="10800000">
          <a:off x="2448272" y="3168352"/>
          <a:ext cx="504056" cy="288032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0.60345</cdr:x>
      <cdr:y>0.59459</cdr:y>
    </cdr:from>
    <cdr:to>
      <cdr:x>0.66379</cdr:x>
      <cdr:y>0.64865</cdr:y>
    </cdr:to>
    <cdr:sp macro="" textlink="">
      <cdr:nvSpPr>
        <cdr:cNvPr id="11" name="Стрелка вправо 10"/>
        <cdr:cNvSpPr/>
      </cdr:nvSpPr>
      <cdr:spPr>
        <a:xfrm xmlns:a="http://schemas.openxmlformats.org/drawingml/2006/main" rot="10800000">
          <a:off x="5040560" y="3168352"/>
          <a:ext cx="504056" cy="288032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0.44828</cdr:x>
      <cdr:y>0.59459</cdr:y>
    </cdr:from>
    <cdr:to>
      <cdr:x>0.50862</cdr:x>
      <cdr:y>0.64865</cdr:y>
    </cdr:to>
    <cdr:sp macro="" textlink="">
      <cdr:nvSpPr>
        <cdr:cNvPr id="12" name="Стрелка вправо 11"/>
        <cdr:cNvSpPr/>
      </cdr:nvSpPr>
      <cdr:spPr>
        <a:xfrm xmlns:a="http://schemas.openxmlformats.org/drawingml/2006/main" rot="10800000">
          <a:off x="3744416" y="3168352"/>
          <a:ext cx="504056" cy="288032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0.75862</cdr:x>
      <cdr:y>0.59459</cdr:y>
    </cdr:from>
    <cdr:to>
      <cdr:x>0.81897</cdr:x>
      <cdr:y>0.64865</cdr:y>
    </cdr:to>
    <cdr:sp macro="" textlink="">
      <cdr:nvSpPr>
        <cdr:cNvPr id="13" name="Стрелка вправо 12"/>
        <cdr:cNvSpPr/>
      </cdr:nvSpPr>
      <cdr:spPr>
        <a:xfrm xmlns:a="http://schemas.openxmlformats.org/drawingml/2006/main" rot="10800000">
          <a:off x="6336704" y="3168352"/>
          <a:ext cx="504056" cy="288032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0.2931</cdr:x>
      <cdr:y>0.51351</cdr:y>
    </cdr:from>
    <cdr:to>
      <cdr:x>0.34483</cdr:x>
      <cdr:y>0.56757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2448272" y="2736304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/>
            <a:t>1</a:t>
          </a:r>
          <a:r>
            <a:rPr lang="ru-RU" sz="1600" b="1" dirty="0" smtClean="0"/>
            <a:t>1 %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0.44828</cdr:x>
      <cdr:y>0.51351</cdr:y>
    </cdr:from>
    <cdr:to>
      <cdr:x>0.5</cdr:x>
      <cdr:y>0.56757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744416" y="2736304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1</a:t>
          </a:r>
          <a:r>
            <a:rPr lang="en-US" sz="1600" b="1" dirty="0" smtClean="0"/>
            <a:t>0</a:t>
          </a:r>
          <a:r>
            <a:rPr lang="ru-RU" sz="1600" b="1" dirty="0" smtClean="0"/>
            <a:t> %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0.60345</cdr:x>
      <cdr:y>0.51351</cdr:y>
    </cdr:from>
    <cdr:to>
      <cdr:x>0.65517</cdr:x>
      <cdr:y>0.56757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040560" y="2736304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 smtClean="0"/>
            <a:t>8</a:t>
          </a:r>
          <a:r>
            <a:rPr lang="ru-RU" sz="1600" b="1" dirty="0" smtClean="0"/>
            <a:t> %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0.75862</cdr:x>
      <cdr:y>0.51351</cdr:y>
    </cdr:from>
    <cdr:to>
      <cdr:x>0.81034</cdr:x>
      <cdr:y>0.56757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6336704" y="2736304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 smtClean="0"/>
            <a:t>0,5</a:t>
          </a:r>
          <a:r>
            <a:rPr lang="ru-RU" sz="1600" b="1" dirty="0" smtClean="0"/>
            <a:t> %</a:t>
          </a:r>
          <a:endParaRPr lang="ru-RU" sz="16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0.20531</cdr:x>
      <cdr:y>0.26437</cdr:y>
    </cdr:from>
    <cdr:to>
      <cdr:x>0.35237</cdr:x>
      <cdr:y>0.31002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24914" y="1656184"/>
          <a:ext cx="1307162" cy="2859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b="1" dirty="0" smtClean="0"/>
            <a:t>127 420 тыс.руб.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0.04861</cdr:x>
      <cdr:y>0</cdr:y>
    </cdr:from>
    <cdr:to>
      <cdr:x>0.14706</cdr:x>
      <cdr:y>0.04565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32048" y="0"/>
          <a:ext cx="875114" cy="2859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0.14706</cdr:x>
      <cdr:y>0.04565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0" y="0"/>
          <a:ext cx="134759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0.22809</cdr:x>
      <cdr:y>0.42529</cdr:y>
    </cdr:from>
    <cdr:to>
      <cdr:x>0.37515</cdr:x>
      <cdr:y>0.47094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027421" y="2664296"/>
          <a:ext cx="1307162" cy="2859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200" b="1" dirty="0" smtClean="0"/>
            <a:t> 143 024 тыс.руб.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0.2056</cdr:x>
      <cdr:y>0.58621</cdr:y>
    </cdr:from>
    <cdr:to>
      <cdr:x>0.32405</cdr:x>
      <cdr:y>0.63218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827476" y="3672408"/>
          <a:ext cx="105284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b="1" dirty="0" smtClean="0"/>
            <a:t>96 тыс.руб.</a:t>
          </a:r>
          <a:endParaRPr lang="ru-RU" sz="1100" b="1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0.00014</cdr:x>
      <cdr:y>0.00019</cdr:y>
    </cdr:to>
    <cdr:grpSp>
      <cdr:nvGrpSpPr>
        <cdr:cNvPr id="2" name="Group 51"/>
        <cdr:cNvGrpSpPr>
          <a:grpSpLocks xmlns:a="http://schemas.openxmlformats.org/drawingml/2006/main"/>
        </cdr:cNvGrpSpPr>
      </cdr:nvGrpSpPr>
      <cdr:grpSpPr bwMode="auto">
        <a:xfrm xmlns:a="http://schemas.openxmlformats.org/drawingml/2006/main">
          <a:off x="0" y="0"/>
          <a:ext cx="686" cy="958"/>
          <a:chOff x="-3432" y="-1003"/>
          <a:chExt cx="1" cy="1"/>
        </a:xfrm>
      </cdr:grpSpPr>
      <cdr:sp macro="" textlink="">
        <cdr:nvSpPr>
          <cdr:cNvPr id="3" name="Oval 52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38100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anchor="ctr">
            <a:spAutoFit/>
          </a:bodyPr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/>
          </a:p>
        </cdr:txBody>
      </cdr:sp>
      <cdr:sp macro="" textlink="">
        <cdr:nvSpPr>
          <cdr:cNvPr id="4" name="Oval 53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/>
          </a:p>
        </cdr:txBody>
      </cdr:sp>
      <cdr:sp macro="" textlink="">
        <cdr:nvSpPr>
          <cdr:cNvPr id="5" name="Oval 54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/>
          </a:p>
        </cdr:txBody>
      </cdr:sp>
      <cdr:sp macro="" textlink="">
        <cdr:nvSpPr>
          <cdr:cNvPr id="6" name="Oval 55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/>
          </a:p>
        </cdr:txBody>
      </cdr:sp>
      <cdr:sp macro="" textlink="">
        <cdr:nvSpPr>
          <cdr:cNvPr id="7" name="Oval 56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/>
          </a:p>
        </cdr:txBody>
      </cdr:sp>
    </cdr:grpSp>
  </cdr:relSizeAnchor>
  <cdr:relSizeAnchor xmlns:cdr="http://schemas.openxmlformats.org/drawingml/2006/chartDrawing">
    <cdr:from>
      <cdr:x>0.50649</cdr:x>
      <cdr:y>0.55932</cdr:y>
    </cdr:from>
    <cdr:to>
      <cdr:x>0.67141</cdr:x>
      <cdr:y>0.77455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808312" y="23762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0.375</cdr:x>
      <cdr:y>0.44286</cdr:y>
    </cdr:from>
    <cdr:to>
      <cdr:x>0.63235</cdr:x>
      <cdr:y>0.61429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836204" y="2232248"/>
          <a:ext cx="1260141" cy="864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647 102 </a:t>
          </a:r>
        </a:p>
        <a:p xmlns:a="http://schemas.openxmlformats.org/drawingml/2006/main">
          <a:pPr algn="ctr"/>
          <a:r>
            <a:rPr lang="ru-RU" sz="1800" b="1" dirty="0" smtClean="0"/>
            <a:t>тыс.руб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0.50847</cdr:x>
      <cdr:y>0.44924</cdr:y>
    </cdr:from>
    <cdr:to>
      <cdr:x>0.76271</cdr:x>
      <cdr:y>0.60713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160240" y="1229257"/>
          <a:ext cx="1080120" cy="43203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40000"/>
            <a:lumOff val="60000"/>
          </a:schemeClr>
        </a:solidFill>
        <a:ln xmlns:a="http://schemas.openxmlformats.org/drawingml/2006/main">
          <a:solidFill>
            <a:schemeClr val="accent4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2400" dirty="0" smtClean="0">
              <a:solidFill>
                <a:srgbClr val="275335"/>
              </a:solidFill>
            </a:rPr>
            <a:t>6</a:t>
          </a:r>
          <a:r>
            <a:rPr lang="en-US" sz="2400" dirty="0" smtClean="0">
              <a:solidFill>
                <a:srgbClr val="275335"/>
              </a:solidFill>
            </a:rPr>
            <a:t>8</a:t>
          </a:r>
          <a:r>
            <a:rPr lang="ru-RU" sz="2400" dirty="0" smtClean="0">
              <a:solidFill>
                <a:srgbClr val="275335"/>
              </a:solidFill>
            </a:rPr>
            <a:t>,</a:t>
          </a:r>
          <a:r>
            <a:rPr lang="en-US" sz="2400" dirty="0" smtClean="0">
              <a:solidFill>
                <a:srgbClr val="275335"/>
              </a:solidFill>
            </a:rPr>
            <a:t>5</a:t>
          </a:r>
          <a:r>
            <a:rPr lang="ru-RU" sz="2400" dirty="0" smtClean="0">
              <a:solidFill>
                <a:srgbClr val="275335"/>
              </a:solidFill>
            </a:rPr>
            <a:t> %</a:t>
          </a:r>
          <a:endParaRPr lang="ru-RU" sz="2400" dirty="0">
            <a:solidFill>
              <a:srgbClr val="275335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chart" Target="../charts/chart2.xml"/><Relationship Id="rId7" Type="http://schemas.openxmlformats.org/officeDocument/2006/relationships/diagramColors" Target="../diagrams/colors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diagramLayout" Target="../diagrams/layout2.xml"/><Relationship Id="rId7" Type="http://schemas.openxmlformats.org/officeDocument/2006/relationships/chart" Target="../charts/chart4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6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chart" Target="../charts/chart8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chart" Target="../charts/chart9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chart" Target="../charts/chart11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54377" y="908720"/>
            <a:ext cx="9652754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Исполнение бюджета </a:t>
            </a:r>
          </a:p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муниципального образования </a:t>
            </a:r>
          </a:p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«город Усть-Кут» </a:t>
            </a:r>
          </a:p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за 2020 год</a:t>
            </a:r>
            <a:endParaRPr lang="ru-RU" sz="6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xmlns="" val="2797225701"/>
              </p:ext>
            </p:extLst>
          </p:nvPr>
        </p:nvGraphicFramePr>
        <p:xfrm>
          <a:off x="0" y="-357214"/>
          <a:ext cx="4464496" cy="3933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xmlns="" val="730097206"/>
              </p:ext>
            </p:extLst>
          </p:nvPr>
        </p:nvGraphicFramePr>
        <p:xfrm>
          <a:off x="1259632" y="-819472"/>
          <a:ext cx="583264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571472" y="2071678"/>
            <a:ext cx="122413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275335"/>
                </a:solidFill>
              </a:rPr>
              <a:t>667 157</a:t>
            </a:r>
          </a:p>
          <a:p>
            <a:pPr algn="ctr"/>
            <a:r>
              <a:rPr lang="ru-RU" b="1" dirty="0" smtClean="0">
                <a:solidFill>
                  <a:srgbClr val="275335"/>
                </a:solidFill>
              </a:rPr>
              <a:t> тыс. руб.</a:t>
            </a:r>
            <a:endParaRPr lang="ru-RU" b="1" dirty="0">
              <a:solidFill>
                <a:srgbClr val="275335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1587908769"/>
              </p:ext>
            </p:extLst>
          </p:nvPr>
        </p:nvGraphicFramePr>
        <p:xfrm>
          <a:off x="0" y="1"/>
          <a:ext cx="9144000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8260023"/>
              </p:ext>
            </p:extLst>
          </p:nvPr>
        </p:nvGraphicFramePr>
        <p:xfrm>
          <a:off x="107504" y="3356992"/>
          <a:ext cx="8893652" cy="338804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{35758FB7-9AC5-4552-8A53-C91805E547FA}</a:tableStyleId>
              </a:tblPr>
              <a:tblGrid>
                <a:gridCol w="3250050"/>
                <a:gridCol w="1285884"/>
                <a:gridCol w="1357322"/>
                <a:gridCol w="1357322"/>
                <a:gridCol w="1643074"/>
              </a:tblGrid>
              <a:tr h="7757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План на 2020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год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Исполнено за 2020 год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Процент исполнения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Справочно: исполнено за 2019 год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BB0A3"/>
                    </a:solidFill>
                  </a:tcPr>
                </a:tc>
              </a:tr>
              <a:tr h="54519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ДОХОДЫ :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          в т.ч.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676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685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667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157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,6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584 870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5878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налоговые  и неналоговые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39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5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98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72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105,6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356 899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95064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безвозмездные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337 086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308 429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227 971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6219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РАСХОДЫ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716 762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647 102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90,3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609 130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7283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ДЕФИЦИТ (-),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ПРОФИЦИТ (+)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40 077</a:t>
                      </a:r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+ 20 055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24 260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xmlns="" val="3461073539"/>
              </p:ext>
            </p:extLst>
          </p:nvPr>
        </p:nvGraphicFramePr>
        <p:xfrm>
          <a:off x="6266601" y="404664"/>
          <a:ext cx="2843808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6948264" y="227687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871052131"/>
              </p:ext>
            </p:extLst>
          </p:nvPr>
        </p:nvGraphicFramePr>
        <p:xfrm>
          <a:off x="0" y="1"/>
          <a:ext cx="9144000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xmlns="" val="1987076299"/>
              </p:ext>
            </p:extLst>
          </p:nvPr>
        </p:nvGraphicFramePr>
        <p:xfrm>
          <a:off x="5286380" y="857232"/>
          <a:ext cx="410445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TextBox 1"/>
          <p:cNvSpPr txBox="1"/>
          <p:nvPr/>
        </p:nvSpPr>
        <p:spPr>
          <a:xfrm>
            <a:off x="6084168" y="1916832"/>
            <a:ext cx="1203578" cy="71437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/>
              <a:t>308 429                                              46,2 %</a:t>
            </a:r>
            <a:endParaRPr lang="ru-RU" sz="1600" dirty="0"/>
          </a:p>
        </p:txBody>
      </p:sp>
      <p:sp>
        <p:nvSpPr>
          <p:cNvPr id="16" name="TextBox 1"/>
          <p:cNvSpPr txBox="1"/>
          <p:nvPr/>
        </p:nvSpPr>
        <p:spPr>
          <a:xfrm>
            <a:off x="6732240" y="3042248"/>
            <a:ext cx="1130424" cy="64807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/>
              <a:t>    </a:t>
            </a:r>
            <a:r>
              <a:rPr lang="ru-RU" sz="1600" dirty="0" smtClean="0"/>
              <a:t>53 811</a:t>
            </a:r>
          </a:p>
          <a:p>
            <a:r>
              <a:rPr lang="ru-RU" sz="1600" dirty="0" smtClean="0"/>
              <a:t>      8,1 %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7326414" y="1860848"/>
            <a:ext cx="1347594" cy="64807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/>
              <a:t>304 918 </a:t>
            </a:r>
          </a:p>
          <a:p>
            <a:pPr algn="ctr"/>
            <a:r>
              <a:rPr lang="ru-RU" sz="1600" dirty="0"/>
              <a:t> </a:t>
            </a:r>
            <a:r>
              <a:rPr lang="ru-RU" sz="1600" dirty="0" smtClean="0"/>
              <a:t> 45,7 %</a:t>
            </a:r>
            <a:endParaRPr lang="ru-RU" sz="1600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xmlns="" val="625813758"/>
              </p:ext>
            </p:extLst>
          </p:nvPr>
        </p:nvGraphicFramePr>
        <p:xfrm>
          <a:off x="28221" y="871276"/>
          <a:ext cx="6264696" cy="4990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1000" y="910637"/>
            <a:ext cx="181972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/>
              <a:t>              Доходы от </a:t>
            </a:r>
          </a:p>
          <a:p>
            <a:r>
              <a:rPr lang="ru-RU" sz="1100" dirty="0" smtClean="0"/>
              <a:t>использования имущества </a:t>
            </a:r>
          </a:p>
          <a:p>
            <a:pPr algn="ctr"/>
            <a:r>
              <a:rPr lang="ru-RU" sz="1100" b="1" dirty="0" smtClean="0"/>
              <a:t>34 464 тыс.руб.</a:t>
            </a:r>
            <a:endParaRPr lang="ru-RU" sz="1100" b="1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783087" y="1302334"/>
            <a:ext cx="676242" cy="916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580553" y="5397316"/>
            <a:ext cx="687353" cy="796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8174" y="1510801"/>
            <a:ext cx="16196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   Налог на имущество</a:t>
            </a:r>
          </a:p>
          <a:p>
            <a:r>
              <a:rPr lang="ru-RU" sz="1100" dirty="0" smtClean="0"/>
              <a:t>    </a:t>
            </a:r>
            <a:r>
              <a:rPr lang="ru-RU" sz="1100" b="1" dirty="0" smtClean="0"/>
              <a:t>22 129 тыс.руб.</a:t>
            </a:r>
            <a:endParaRPr lang="ru-RU" sz="11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783087" y="6092135"/>
            <a:ext cx="15841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Земельный налог</a:t>
            </a:r>
          </a:p>
          <a:p>
            <a:r>
              <a:rPr lang="ru-RU" sz="1100" b="1" dirty="0" smtClean="0"/>
              <a:t>36 671 тыс.руб.</a:t>
            </a:r>
            <a:endParaRPr lang="ru-RU" sz="1100" b="1" dirty="0"/>
          </a:p>
        </p:txBody>
      </p:sp>
      <p:cxnSp>
        <p:nvCxnSpPr>
          <p:cNvPr id="25" name="Прямая соединительная линия 24"/>
          <p:cNvCxnSpPr>
            <a:endCxn id="23" idx="0"/>
          </p:cNvCxnSpPr>
          <p:nvPr/>
        </p:nvCxnSpPr>
        <p:spPr>
          <a:xfrm flipH="1">
            <a:off x="2575176" y="5425739"/>
            <a:ext cx="405344" cy="6663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0" y="4797152"/>
            <a:ext cx="187220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  Налог на доходы             физических лиц</a:t>
            </a:r>
          </a:p>
          <a:p>
            <a:r>
              <a:rPr lang="ru-RU" sz="1100" b="1" dirty="0" smtClean="0"/>
              <a:t>            232 713 тыс.руб.</a:t>
            </a:r>
            <a:endParaRPr lang="ru-RU" sz="1100" b="1" dirty="0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868010" y="4378963"/>
            <a:ext cx="477816" cy="4671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8174" y="2037647"/>
            <a:ext cx="1482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Иные налоговые и </a:t>
            </a:r>
          </a:p>
          <a:p>
            <a:r>
              <a:rPr lang="ru-RU" sz="1100" dirty="0" smtClean="0"/>
              <a:t>Неналоговые </a:t>
            </a:r>
          </a:p>
          <a:p>
            <a:r>
              <a:rPr lang="ru-RU" sz="1100" dirty="0" smtClean="0"/>
              <a:t>доходы</a:t>
            </a:r>
            <a:endParaRPr lang="ru-RU" sz="1100" dirty="0" smtClean="0"/>
          </a:p>
          <a:p>
            <a:r>
              <a:rPr lang="ru-RU" sz="1100" b="1" dirty="0" smtClean="0"/>
              <a:t>12 258 тыс.руб.</a:t>
            </a:r>
            <a:endParaRPr lang="ru-RU" sz="1100" b="1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V="1">
            <a:off x="1475656" y="1628800"/>
            <a:ext cx="590682" cy="974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267744" y="299695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667 157 тыс.руб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6480168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958541176"/>
              </p:ext>
            </p:extLst>
          </p:nvPr>
        </p:nvGraphicFramePr>
        <p:xfrm>
          <a:off x="107504" y="116632"/>
          <a:ext cx="8928992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23528" y="1196752"/>
            <a:ext cx="115212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тыс. руб.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1779860703"/>
              </p:ext>
            </p:extLst>
          </p:nvPr>
        </p:nvGraphicFramePr>
        <p:xfrm>
          <a:off x="251520" y="1196752"/>
          <a:ext cx="8352928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xmlns="" val="196457534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54695634"/>
              </p:ext>
            </p:extLst>
          </p:nvPr>
        </p:nvGraphicFramePr>
        <p:xfrm>
          <a:off x="-108520" y="692696"/>
          <a:ext cx="8888630" cy="626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968259639"/>
              </p:ext>
            </p:extLst>
          </p:nvPr>
        </p:nvGraphicFramePr>
        <p:xfrm>
          <a:off x="35496" y="-99392"/>
          <a:ext cx="9108504" cy="836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TextBox 1"/>
          <p:cNvSpPr txBox="1"/>
          <p:nvPr/>
        </p:nvSpPr>
        <p:spPr>
          <a:xfrm>
            <a:off x="1654280" y="1124744"/>
            <a:ext cx="1310329" cy="43204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200" b="1" dirty="0" smtClean="0"/>
          </a:p>
          <a:p>
            <a:r>
              <a:rPr lang="ru-RU" sz="1200" b="1" dirty="0" smtClean="0"/>
              <a:t>37 889 тыс.руб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27" name="TextBox 1"/>
          <p:cNvSpPr txBox="1"/>
          <p:nvPr/>
        </p:nvSpPr>
        <p:spPr>
          <a:xfrm>
            <a:off x="1668466" y="836712"/>
            <a:ext cx="1296143" cy="43204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/>
              <a:t>39 355 тыс.руб.</a:t>
            </a:r>
            <a:endParaRPr lang="ru-RU" sz="1200" b="1" dirty="0"/>
          </a:p>
        </p:txBody>
      </p:sp>
      <p:sp>
        <p:nvSpPr>
          <p:cNvPr id="28" name="TextBox 1"/>
          <p:cNvSpPr txBox="1"/>
          <p:nvPr/>
        </p:nvSpPr>
        <p:spPr>
          <a:xfrm>
            <a:off x="1792324" y="2854184"/>
            <a:ext cx="1512168" cy="42406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/>
              <a:t>   </a:t>
            </a:r>
            <a:r>
              <a:rPr lang="ru-RU" sz="1200" b="1" dirty="0" smtClean="0"/>
              <a:t> 94 720 тыс.руб.</a:t>
            </a:r>
            <a:endParaRPr lang="ru-RU" sz="1200" b="1" dirty="0"/>
          </a:p>
        </p:txBody>
      </p:sp>
      <p:sp>
        <p:nvSpPr>
          <p:cNvPr id="29" name="TextBox 1"/>
          <p:cNvSpPr txBox="1"/>
          <p:nvPr/>
        </p:nvSpPr>
        <p:spPr>
          <a:xfrm>
            <a:off x="1718956" y="1916831"/>
            <a:ext cx="1347594" cy="2247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/>
              <a:t>82 565 тыс.руб.</a:t>
            </a:r>
            <a:endParaRPr lang="ru-RU" sz="1200" b="1" dirty="0"/>
          </a:p>
        </p:txBody>
      </p:sp>
      <p:sp>
        <p:nvSpPr>
          <p:cNvPr id="12" name="TextBox 1"/>
          <p:cNvSpPr txBox="1"/>
          <p:nvPr/>
        </p:nvSpPr>
        <p:spPr>
          <a:xfrm>
            <a:off x="1874611" y="5025205"/>
            <a:ext cx="1347594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/>
              <a:t>227 971  тыс.руб.</a:t>
            </a:r>
            <a:endParaRPr lang="ru-RU" sz="1200" b="1" dirty="0"/>
          </a:p>
        </p:txBody>
      </p:sp>
      <p:sp>
        <p:nvSpPr>
          <p:cNvPr id="13" name="TextBox 1"/>
          <p:cNvSpPr txBox="1"/>
          <p:nvPr/>
        </p:nvSpPr>
        <p:spPr>
          <a:xfrm>
            <a:off x="1874611" y="5398203"/>
            <a:ext cx="1347594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/>
              <a:t>308 429  тыс.руб.</a:t>
            </a:r>
            <a:endParaRPr lang="ru-RU" sz="1200" b="1" dirty="0"/>
          </a:p>
        </p:txBody>
      </p:sp>
      <p:sp>
        <p:nvSpPr>
          <p:cNvPr id="11" name="TextBox 1"/>
          <p:cNvSpPr txBox="1"/>
          <p:nvPr/>
        </p:nvSpPr>
        <p:spPr>
          <a:xfrm>
            <a:off x="1874611" y="3933056"/>
            <a:ext cx="1191939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/>
              <a:t>11 331 тыс.руб.</a:t>
            </a:r>
            <a:endParaRPr lang="ru-RU" sz="12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Прямоугольник 169"/>
          <p:cNvSpPr/>
          <p:nvPr/>
        </p:nvSpPr>
        <p:spPr>
          <a:xfrm>
            <a:off x="1043608" y="2564904"/>
            <a:ext cx="2160240" cy="20882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Всего : 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 609 130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  тыс. руб</a:t>
            </a:r>
            <a:r>
              <a:rPr lang="ru-RU" dirty="0" smtClean="0"/>
              <a:t>.</a:t>
            </a:r>
            <a:endParaRPr lang="ru-RU" dirty="0"/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>
            <a:off x="1979712" y="260648"/>
            <a:ext cx="4032448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Минус 77"/>
          <p:cNvSpPr/>
          <p:nvPr/>
        </p:nvSpPr>
        <p:spPr>
          <a:xfrm>
            <a:off x="3851920" y="2780928"/>
            <a:ext cx="5976664" cy="1512168"/>
          </a:xfrm>
          <a:prstGeom prst="mathMinus">
            <a:avLst/>
          </a:prstGeom>
          <a:solidFill>
            <a:srgbClr val="75A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культура, кинематография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44 986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445224"/>
            <a:ext cx="3635896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Доля жилищно-коммунального хозяйства – 37,7 %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9" name="Минус 118"/>
          <p:cNvSpPr/>
          <p:nvPr/>
        </p:nvSpPr>
        <p:spPr>
          <a:xfrm>
            <a:off x="3563888" y="908720"/>
            <a:ext cx="6192688" cy="1512168"/>
          </a:xfrm>
          <a:prstGeom prst="mathMinus">
            <a:avLst/>
          </a:prstGeom>
          <a:solidFill>
            <a:schemeClr val="accent2"/>
          </a:solidFill>
          <a:ln>
            <a:solidFill>
              <a:schemeClr val="accent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b="1" dirty="0" smtClean="0"/>
              <a:t>жилищно-коммунальное хозяйство                                                                    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    243 952 тыс. руб.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4" name="Дуга 113"/>
          <p:cNvSpPr/>
          <p:nvPr/>
        </p:nvSpPr>
        <p:spPr>
          <a:xfrm>
            <a:off x="1979712" y="1124744"/>
            <a:ext cx="2592288" cy="5400600"/>
          </a:xfrm>
          <a:prstGeom prst="arc">
            <a:avLst>
              <a:gd name="adj1" fmla="val 16213672"/>
              <a:gd name="adj2" fmla="val 530124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881452250"/>
              </p:ext>
            </p:extLst>
          </p:nvPr>
        </p:nvGraphicFramePr>
        <p:xfrm>
          <a:off x="0" y="1"/>
          <a:ext cx="9144000" cy="980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23528" y="1124744"/>
            <a:ext cx="2520280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Доля расходов других отраслей – 62,3 %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0" name="Минус 119"/>
          <p:cNvSpPr/>
          <p:nvPr/>
        </p:nvSpPr>
        <p:spPr>
          <a:xfrm>
            <a:off x="3563888" y="1484784"/>
            <a:ext cx="6264696" cy="1728192"/>
          </a:xfrm>
          <a:prstGeom prst="mathMinus">
            <a:avLst/>
          </a:prstGeom>
          <a:solidFill>
            <a:srgbClr val="72A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общегосударственные вопросы                                                                                                                                             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118 045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1" name="Минус 120"/>
          <p:cNvSpPr/>
          <p:nvPr/>
        </p:nvSpPr>
        <p:spPr>
          <a:xfrm>
            <a:off x="3684826" y="4270788"/>
            <a:ext cx="6192688" cy="2088232"/>
          </a:xfrm>
          <a:prstGeom prst="mathMinus">
            <a:avLst/>
          </a:prstGeom>
          <a:solidFill>
            <a:srgbClr val="72A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национальная безопасность и правоохранительная деятельность</a:t>
            </a:r>
          </a:p>
          <a:p>
            <a:pPr algn="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571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4" name="Минус 123"/>
          <p:cNvSpPr/>
          <p:nvPr/>
        </p:nvSpPr>
        <p:spPr>
          <a:xfrm>
            <a:off x="3851920" y="2204864"/>
            <a:ext cx="5976664" cy="1512168"/>
          </a:xfrm>
          <a:prstGeom prst="mathMinus">
            <a:avLst/>
          </a:prstGeom>
          <a:solidFill>
            <a:srgbClr val="72A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национальная экономика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96 622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5" name="Минус 124"/>
          <p:cNvSpPr/>
          <p:nvPr/>
        </p:nvSpPr>
        <p:spPr>
          <a:xfrm>
            <a:off x="3707904" y="3356992"/>
            <a:ext cx="6192688" cy="1512168"/>
          </a:xfrm>
          <a:prstGeom prst="mathMinus">
            <a:avLst/>
          </a:prstGeom>
          <a:solidFill>
            <a:srgbClr val="72A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молодежная политика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841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6" name="Минус 125"/>
          <p:cNvSpPr/>
          <p:nvPr/>
        </p:nvSpPr>
        <p:spPr>
          <a:xfrm>
            <a:off x="3563888" y="3933056"/>
            <a:ext cx="6336704" cy="1512168"/>
          </a:xfrm>
          <a:prstGeom prst="mathMinus">
            <a:avLst/>
          </a:prstGeom>
          <a:solidFill>
            <a:srgbClr val="75A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социальная политика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140 381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7" name="Минус 126"/>
          <p:cNvSpPr/>
          <p:nvPr/>
        </p:nvSpPr>
        <p:spPr>
          <a:xfrm>
            <a:off x="2987824" y="5345832"/>
            <a:ext cx="7056784" cy="1512168"/>
          </a:xfrm>
          <a:prstGeom prst="mathMinus">
            <a:avLst/>
          </a:prstGeom>
          <a:solidFill>
            <a:srgbClr val="75A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/>
              <a:t>другие отрасли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704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4" name="Овал 83"/>
          <p:cNvSpPr/>
          <p:nvPr/>
        </p:nvSpPr>
        <p:spPr>
          <a:xfrm>
            <a:off x="4211960" y="4473116"/>
            <a:ext cx="1070758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72A2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34,8%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89" name="Овал 88"/>
          <p:cNvSpPr/>
          <p:nvPr/>
        </p:nvSpPr>
        <p:spPr>
          <a:xfrm>
            <a:off x="3995936" y="5099204"/>
            <a:ext cx="1030850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75A4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0,4%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0" name="Овал 89"/>
          <p:cNvSpPr/>
          <p:nvPr/>
        </p:nvSpPr>
        <p:spPr>
          <a:xfrm>
            <a:off x="4042926" y="2060848"/>
            <a:ext cx="1030850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29,3%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1" name="Овал 90"/>
          <p:cNvSpPr/>
          <p:nvPr/>
        </p:nvSpPr>
        <p:spPr>
          <a:xfrm>
            <a:off x="3491879" y="1412776"/>
            <a:ext cx="1066471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37,7%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3" name="Овал 92"/>
          <p:cNvSpPr/>
          <p:nvPr/>
        </p:nvSpPr>
        <p:spPr>
          <a:xfrm>
            <a:off x="4286248" y="2714620"/>
            <a:ext cx="1077840" cy="426348"/>
          </a:xfrm>
          <a:prstGeom prst="ellipse">
            <a:avLst/>
          </a:prstGeom>
          <a:solidFill>
            <a:schemeClr val="bg1"/>
          </a:solidFill>
          <a:ln>
            <a:solidFill>
              <a:srgbClr val="72A2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24%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5" name="Овал 94"/>
          <p:cNvSpPr/>
          <p:nvPr/>
        </p:nvSpPr>
        <p:spPr>
          <a:xfrm>
            <a:off x="4355976" y="3838818"/>
            <a:ext cx="1080120" cy="468052"/>
          </a:xfrm>
          <a:prstGeom prst="ellipse">
            <a:avLst/>
          </a:prstGeom>
          <a:solidFill>
            <a:schemeClr val="bg1"/>
          </a:solidFill>
          <a:ln>
            <a:solidFill>
              <a:srgbClr val="72A2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0,2%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6" name="Овал 95"/>
          <p:cNvSpPr/>
          <p:nvPr/>
        </p:nvSpPr>
        <p:spPr>
          <a:xfrm>
            <a:off x="4391980" y="3284984"/>
            <a:ext cx="1044116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75A4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11,1%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7" name="Овал 96"/>
          <p:cNvSpPr/>
          <p:nvPr/>
        </p:nvSpPr>
        <p:spPr>
          <a:xfrm>
            <a:off x="3660346" y="5908821"/>
            <a:ext cx="898004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75A4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0,2%</a:t>
            </a:r>
            <a:endParaRPr lang="ru-RU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1562171654"/>
              </p:ext>
            </p:extLst>
          </p:nvPr>
        </p:nvGraphicFramePr>
        <p:xfrm>
          <a:off x="-252536" y="1196752"/>
          <a:ext cx="4896544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1400921309"/>
              </p:ext>
            </p:extLst>
          </p:nvPr>
        </p:nvGraphicFramePr>
        <p:xfrm>
          <a:off x="0" y="1"/>
          <a:ext cx="9144000" cy="908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xmlns="" val="4061103629"/>
              </p:ext>
            </p:extLst>
          </p:nvPr>
        </p:nvGraphicFramePr>
        <p:xfrm>
          <a:off x="-828600" y="1556792"/>
          <a:ext cx="424847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Овал 3"/>
          <p:cNvSpPr/>
          <p:nvPr/>
        </p:nvSpPr>
        <p:spPr>
          <a:xfrm>
            <a:off x="4139952" y="1196752"/>
            <a:ext cx="1368152" cy="1296144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170</a:t>
            </a:r>
            <a:r>
              <a:rPr lang="ru-RU" sz="1600" b="1" dirty="0" smtClean="0"/>
              <a:t> </a:t>
            </a:r>
            <a:r>
              <a:rPr lang="en-US" sz="1600" b="1" dirty="0" smtClean="0"/>
              <a:t>965</a:t>
            </a:r>
            <a:r>
              <a:rPr lang="ru-RU" sz="1600" b="1" dirty="0" smtClean="0"/>
              <a:t> тыс. руб.</a:t>
            </a:r>
            <a:endParaRPr lang="ru-RU" sz="1600" b="1" dirty="0"/>
          </a:p>
        </p:txBody>
      </p:sp>
      <p:sp>
        <p:nvSpPr>
          <p:cNvPr id="5" name="Овал 4"/>
          <p:cNvSpPr/>
          <p:nvPr/>
        </p:nvSpPr>
        <p:spPr>
          <a:xfrm>
            <a:off x="4067944" y="2708920"/>
            <a:ext cx="1656184" cy="156247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127</a:t>
            </a:r>
            <a:r>
              <a:rPr lang="ru-RU" b="1" dirty="0" smtClean="0"/>
              <a:t> </a:t>
            </a:r>
            <a:r>
              <a:rPr lang="en-US" b="1" dirty="0" smtClean="0"/>
              <a:t>9</a:t>
            </a:r>
            <a:r>
              <a:rPr lang="ru-RU" b="1" dirty="0" smtClean="0"/>
              <a:t>7</a:t>
            </a:r>
            <a:r>
              <a:rPr lang="en-US" b="1" dirty="0" smtClean="0"/>
              <a:t>5</a:t>
            </a:r>
            <a:r>
              <a:rPr lang="ru-RU" b="1" dirty="0" smtClean="0"/>
              <a:t> тыс. руб.</a:t>
            </a:r>
            <a:endParaRPr lang="ru-RU" b="1" dirty="0"/>
          </a:p>
        </p:txBody>
      </p:sp>
      <p:sp>
        <p:nvSpPr>
          <p:cNvPr id="6" name="Овал 5"/>
          <p:cNvSpPr/>
          <p:nvPr/>
        </p:nvSpPr>
        <p:spPr>
          <a:xfrm>
            <a:off x="4211960" y="4725144"/>
            <a:ext cx="1368152" cy="1368152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144 445 тыс. руб.</a:t>
            </a:r>
            <a:endParaRPr lang="ru-RU" sz="16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2627784" y="1988840"/>
            <a:ext cx="144016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483768" y="3429000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339752" y="3717032"/>
            <a:ext cx="1872208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467544" y="1052736"/>
            <a:ext cx="309634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Общие расходы бюджета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647 102 тыс. руб.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52120" y="1124744"/>
            <a:ext cx="3312368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275335"/>
                </a:solidFill>
              </a:rPr>
              <a:t>14 муниципальных программ</a:t>
            </a:r>
            <a:endParaRPr lang="ru-RU" sz="2400" b="1" dirty="0">
              <a:solidFill>
                <a:srgbClr val="275335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724128" y="2780928"/>
            <a:ext cx="3528392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275335"/>
                </a:solidFill>
              </a:rPr>
              <a:t>4 </a:t>
            </a:r>
            <a:r>
              <a:rPr lang="ru-RU" sz="2400" b="1" dirty="0" smtClean="0">
                <a:solidFill>
                  <a:srgbClr val="275335"/>
                </a:solidFill>
              </a:rPr>
              <a:t>государственные программы </a:t>
            </a:r>
            <a:r>
              <a:rPr lang="ru-RU" sz="2400" b="1" dirty="0" smtClean="0">
                <a:solidFill>
                  <a:srgbClr val="275335"/>
                </a:solidFill>
              </a:rPr>
              <a:t>Иркутской области </a:t>
            </a:r>
            <a:endParaRPr lang="ru-RU" sz="2400" b="1" dirty="0" smtClean="0">
              <a:solidFill>
                <a:srgbClr val="275335"/>
              </a:solidFill>
            </a:endParaRPr>
          </a:p>
          <a:p>
            <a:r>
              <a:rPr lang="ru-RU" sz="2400" b="1" dirty="0" smtClean="0">
                <a:solidFill>
                  <a:srgbClr val="275335"/>
                </a:solidFill>
              </a:rPr>
              <a:t>(</a:t>
            </a:r>
            <a:r>
              <a:rPr lang="ru-RU" sz="2400" b="1" dirty="0" smtClean="0">
                <a:solidFill>
                  <a:srgbClr val="275335"/>
                </a:solidFill>
              </a:rPr>
              <a:t>7 </a:t>
            </a:r>
            <a:r>
              <a:rPr lang="ru-RU" sz="2400" b="1" dirty="0" smtClean="0">
                <a:solidFill>
                  <a:srgbClr val="275335"/>
                </a:solidFill>
              </a:rPr>
              <a:t>подпрограмм )</a:t>
            </a:r>
            <a:endParaRPr lang="ru-RU" sz="2400" b="1" dirty="0">
              <a:solidFill>
                <a:srgbClr val="275335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868144" y="4941168"/>
            <a:ext cx="3096344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275335"/>
                </a:solidFill>
              </a:rPr>
              <a:t>2 федеральные программы</a:t>
            </a:r>
            <a:endParaRPr lang="ru-RU" sz="2400" b="1" dirty="0">
              <a:solidFill>
                <a:srgbClr val="275335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195736" y="6093296"/>
            <a:ext cx="6768752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solidFill>
                <a:srgbClr val="275335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11560" y="4653136"/>
            <a:ext cx="259228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275335"/>
                </a:solidFill>
              </a:rPr>
              <a:t>Программно-целевые расходы </a:t>
            </a:r>
            <a:r>
              <a:rPr lang="ru-RU" dirty="0" smtClean="0">
                <a:solidFill>
                  <a:srgbClr val="275335"/>
                </a:solidFill>
              </a:rPr>
              <a:t>составили </a:t>
            </a:r>
          </a:p>
          <a:p>
            <a:pPr algn="ctr"/>
            <a:r>
              <a:rPr lang="en-US" b="1" dirty="0" smtClean="0">
                <a:solidFill>
                  <a:srgbClr val="275335"/>
                </a:solidFill>
              </a:rPr>
              <a:t>44</a:t>
            </a:r>
            <a:r>
              <a:rPr lang="ru-RU" b="1" dirty="0" smtClean="0">
                <a:solidFill>
                  <a:srgbClr val="275335"/>
                </a:solidFill>
              </a:rPr>
              <a:t>3 </a:t>
            </a:r>
            <a:r>
              <a:rPr lang="en-US" b="1" dirty="0" smtClean="0">
                <a:solidFill>
                  <a:srgbClr val="275335"/>
                </a:solidFill>
              </a:rPr>
              <a:t>385</a:t>
            </a:r>
            <a:r>
              <a:rPr lang="ru-RU" b="1" dirty="0" smtClean="0">
                <a:solidFill>
                  <a:srgbClr val="275335"/>
                </a:solidFill>
              </a:rPr>
              <a:t> тыс. руб.  </a:t>
            </a:r>
            <a:endParaRPr lang="ru-RU" b="1" dirty="0">
              <a:solidFill>
                <a:srgbClr val="275335"/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467544" y="5229200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275856" y="443711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467544" y="443711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979712" y="3573016"/>
            <a:ext cx="720080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H="1">
            <a:off x="1835696" y="3573016"/>
            <a:ext cx="144016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2699792" y="4437112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467544" y="4437112"/>
            <a:ext cx="1368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88641"/>
            <a:ext cx="8424936" cy="830997"/>
          </a:xfrm>
          <a:prstGeom prst="rect">
            <a:avLst/>
          </a:prstGeom>
          <a:solidFill>
            <a:srgbClr val="00B0F0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Государственные программы Иркутской области реализуемые в 2020 году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1019638"/>
            <a:ext cx="8568952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1. Государственная программа Иркутской области «Развитие жилищно-коммунального хозяйства и повышение энергоэффективности Иркутской области» на 2019-2024 годы:</a:t>
            </a:r>
          </a:p>
          <a:p>
            <a:pPr algn="just"/>
            <a:r>
              <a:rPr lang="ru-RU" sz="1600" dirty="0" smtClean="0"/>
              <a:t>   - Подпрограмма «Обеспечение проведения сбалансированной и стабильной политики в области государственного регулирования цен (тарифов)» на 2019-2024 годы;</a:t>
            </a:r>
          </a:p>
          <a:p>
            <a:pPr algn="just"/>
            <a:r>
              <a:rPr lang="ru-RU" sz="1600" dirty="0" smtClean="0"/>
              <a:t>   - Подпрограмма «Модернизация  объектов коммунальной инфраструктуры Иркутской области» на 2019-2024 годы»;</a:t>
            </a:r>
          </a:p>
          <a:p>
            <a:pPr algn="just"/>
            <a:r>
              <a:rPr lang="ru-RU" sz="1600" dirty="0"/>
              <a:t> </a:t>
            </a:r>
            <a:r>
              <a:rPr lang="ru-RU" sz="1600" dirty="0" smtClean="0"/>
              <a:t>  -  Подпрограмма «Чистая вода» на 2019-2024 годы.    </a:t>
            </a:r>
          </a:p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2. Государственная программа Иркутской области «Доступное жилье» на 2019-2024 годы:</a:t>
            </a:r>
          </a:p>
          <a:p>
            <a:pPr algn="just"/>
            <a:r>
              <a:rPr lang="ru-RU" sz="1600" dirty="0" smtClean="0"/>
              <a:t>   -  Подпрограмма «Переселение граждан из жилых помещений, расположенных в зоне БАМ, признанных непригодными для проживания, и (или) жилых помещений с высоким уровнем износа (более 70%) на территории Иркутской области» на 2019-2024 годы;</a:t>
            </a:r>
          </a:p>
          <a:p>
            <a:pPr algn="just"/>
            <a:r>
              <a:rPr lang="ru-RU" sz="1600" dirty="0" smtClean="0"/>
              <a:t>   -  Подпрограмма «Молодым семьям-доступное жилье» на 2019-2024 годы.</a:t>
            </a:r>
          </a:p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3. Государственная программа Иркутской области «Экономическое развитие и инновационная экономика» на 2019-2024 годы:</a:t>
            </a:r>
          </a:p>
          <a:p>
            <a:pPr algn="just"/>
            <a:r>
              <a:rPr lang="ru-RU" sz="1600" b="1" dirty="0" smtClean="0"/>
              <a:t>   </a:t>
            </a:r>
            <a:r>
              <a:rPr lang="ru-RU" sz="1600" dirty="0" smtClean="0"/>
              <a:t>-  Подпрограмма «Государственная политика в сфере экономического развития Иркутской области» на 2019-2024 годы. </a:t>
            </a:r>
          </a:p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4. Государственная программа Иркутской области «Формирование современной городской среды» на  2018-2024 годы:</a:t>
            </a:r>
          </a:p>
          <a:p>
            <a:pPr algn="just"/>
            <a:r>
              <a:rPr lang="ru-RU" sz="1600" dirty="0"/>
              <a:t> </a:t>
            </a:r>
            <a:r>
              <a:rPr lang="ru-RU" sz="1600" dirty="0" smtClean="0"/>
              <a:t>  -   Подпрограмма «Развитие благоустройства территорий муниципальных образований Иркутской области» на 2018-2024 годы. 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b="1" dirty="0" smtClean="0">
                <a:solidFill>
                  <a:srgbClr val="7030A0"/>
                </a:solidFill>
              </a:rPr>
              <a:t> 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7636810"/>
      </p:ext>
    </p:extLst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xmlns="" val="2319055391"/>
              </p:ext>
            </p:extLst>
          </p:nvPr>
        </p:nvGraphicFramePr>
        <p:xfrm>
          <a:off x="-180528" y="2132856"/>
          <a:ext cx="4176464" cy="3328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2" name="Овал 51"/>
          <p:cNvSpPr/>
          <p:nvPr/>
        </p:nvSpPr>
        <p:spPr>
          <a:xfrm>
            <a:off x="467544" y="2708920"/>
            <a:ext cx="2952328" cy="201622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275335"/>
                </a:solidFill>
              </a:rPr>
              <a:t>225 822 </a:t>
            </a:r>
          </a:p>
          <a:p>
            <a:pPr algn="ctr"/>
            <a:r>
              <a:rPr lang="ru-RU" sz="3600" b="1" dirty="0" smtClean="0">
                <a:solidFill>
                  <a:srgbClr val="275335"/>
                </a:solidFill>
              </a:rPr>
              <a:t> тыс.руб.</a:t>
            </a:r>
            <a:r>
              <a:rPr lang="ru-RU" sz="3600" dirty="0" smtClean="0">
                <a:solidFill>
                  <a:srgbClr val="275335"/>
                </a:solidFill>
              </a:rPr>
              <a:t> </a:t>
            </a:r>
            <a:endParaRPr lang="ru-RU" sz="3600" dirty="0">
              <a:solidFill>
                <a:srgbClr val="275335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3459966858"/>
              </p:ext>
            </p:extLst>
          </p:nvPr>
        </p:nvGraphicFramePr>
        <p:xfrm>
          <a:off x="0" y="0"/>
          <a:ext cx="9144000" cy="1124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004048" y="3356992"/>
            <a:ext cx="4032448" cy="1296144"/>
          </a:xfrm>
          <a:prstGeom prst="rect">
            <a:avLst/>
          </a:prstGeom>
          <a:noFill/>
          <a:ln>
            <a:noFill/>
          </a:ln>
          <a:effectLst>
            <a:innerShdw dist="2540000">
              <a:schemeClr val="tx2">
                <a:lumMod val="20000"/>
                <a:lumOff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Областной бюджет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83 572 тыс. руб.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76056" y="5733256"/>
            <a:ext cx="3888432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Местный бюджет 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14 572 тыс. руб.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4048" y="1484784"/>
            <a:ext cx="3888432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Федеральный  бюджет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127 678 тыс. руб.</a:t>
            </a:r>
            <a:endParaRPr lang="ru-RU" sz="3200" b="1" dirty="0">
              <a:solidFill>
                <a:schemeClr val="tx1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059832" y="1844824"/>
            <a:ext cx="1800200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932040" y="1412776"/>
            <a:ext cx="0" cy="1008112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932040" y="3429000"/>
            <a:ext cx="0" cy="1008112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4932040" y="5589240"/>
            <a:ext cx="0" cy="1008112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2339752" y="1844824"/>
            <a:ext cx="648072" cy="43204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995936" y="3933056"/>
            <a:ext cx="93610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3203848" y="6165304"/>
            <a:ext cx="165618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V="1">
            <a:off x="3428992" y="3933056"/>
            <a:ext cx="566944" cy="28176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2051720" y="5373216"/>
            <a:ext cx="1152128" cy="79208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3528" y="6265517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Переселено 123 семьи</a:t>
            </a:r>
            <a:endParaRPr lang="ru-RU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Дуга 17"/>
          <p:cNvSpPr/>
          <p:nvPr/>
        </p:nvSpPr>
        <p:spPr>
          <a:xfrm>
            <a:off x="1979712" y="1772816"/>
            <a:ext cx="2304256" cy="3384376"/>
          </a:xfrm>
          <a:prstGeom prst="arc">
            <a:avLst>
              <a:gd name="adj1" fmla="val 16294829"/>
              <a:gd name="adj2" fmla="val 52906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4067944" y="3356992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2192274646"/>
              </p:ext>
            </p:extLst>
          </p:nvPr>
        </p:nvGraphicFramePr>
        <p:xfrm>
          <a:off x="0" y="0"/>
          <a:ext cx="9144000" cy="1124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xmlns="" val="3062379385"/>
              </p:ext>
            </p:extLst>
          </p:nvPr>
        </p:nvGraphicFramePr>
        <p:xfrm>
          <a:off x="179512" y="1584196"/>
          <a:ext cx="3960440" cy="3717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Овал 3"/>
          <p:cNvSpPr/>
          <p:nvPr/>
        </p:nvSpPr>
        <p:spPr>
          <a:xfrm>
            <a:off x="899592" y="2780928"/>
            <a:ext cx="2592288" cy="13681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14 366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тыс. руб.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131840" y="1556792"/>
            <a:ext cx="360040" cy="360040"/>
          </a:xfrm>
          <a:prstGeom prst="ellipse">
            <a:avLst/>
          </a:prstGeom>
          <a:solidFill>
            <a:srgbClr val="FBB0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3143240" y="4929198"/>
            <a:ext cx="360040" cy="360040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716016" y="1268760"/>
            <a:ext cx="417646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Местный бюджет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2 897 тыс.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716016" y="4149080"/>
            <a:ext cx="417646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Областной бюджет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10 169 тыс. руб.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716016" y="2780928"/>
            <a:ext cx="4176464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Федеральный бюджет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1 300 тыс. руб.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5661248"/>
            <a:ext cx="8640960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В 2020 году  улучшили жилищные условия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15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 молодых семей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3208307992"/>
              </p:ext>
            </p:extLst>
          </p:nvPr>
        </p:nvGraphicFramePr>
        <p:xfrm>
          <a:off x="0" y="1"/>
          <a:ext cx="9144000" cy="1052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xmlns="" val="778435052"/>
              </p:ext>
            </p:extLst>
          </p:nvPr>
        </p:nvGraphicFramePr>
        <p:xfrm>
          <a:off x="323528" y="1988840"/>
          <a:ext cx="8496944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51520" y="1214422"/>
            <a:ext cx="871296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Составили 84 312 тыс. руб.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из них :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5454</TotalTime>
  <Words>905</Words>
  <Application>Microsoft Office PowerPoint</Application>
  <PresentationFormat>Экран (4:3)</PresentationFormat>
  <Paragraphs>209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irev</cp:lastModifiedBy>
  <cp:revision>463</cp:revision>
  <dcterms:created xsi:type="dcterms:W3CDTF">2015-02-04T07:14:04Z</dcterms:created>
  <dcterms:modified xsi:type="dcterms:W3CDTF">2021-02-08T06:51:11Z</dcterms:modified>
</cp:coreProperties>
</file>