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drawings/drawing6.xml" ContentType="application/vnd.openxmlformats-officedocument.drawingml.chartshape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8.xml" ContentType="application/vnd.openxmlformats-officedocument.drawingml.chart+xml"/>
  <Override PartName="/ppt/drawings/drawing7.xml" ContentType="application/vnd.openxmlformats-officedocument.drawingml.chartshapes+xml"/>
  <Override PartName="/ppt/charts/chart9.xml" ContentType="application/vnd.openxmlformats-officedocument.drawingml.chart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10.xml" ContentType="application/vnd.openxmlformats-officedocument.drawingml.chart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11.xml" ContentType="application/vnd.openxmlformats-officedocument.drawingml.chart+xml"/>
  <Override PartName="/ppt/drawings/drawing8.xml" ContentType="application/vnd.openxmlformats-officedocument.drawingml.chartshapes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6" r:id="rId2"/>
    <p:sldId id="292" r:id="rId3"/>
    <p:sldId id="267" r:id="rId4"/>
    <p:sldId id="293" r:id="rId5"/>
    <p:sldId id="268" r:id="rId6"/>
    <p:sldId id="287" r:id="rId7"/>
    <p:sldId id="288" r:id="rId8"/>
    <p:sldId id="294" r:id="rId9"/>
    <p:sldId id="295" r:id="rId10"/>
    <p:sldId id="289" r:id="rId11"/>
    <p:sldId id="277" r:id="rId12"/>
    <p:sldId id="285" r:id="rId13"/>
    <p:sldId id="278" r:id="rId14"/>
    <p:sldId id="286" r:id="rId15"/>
    <p:sldId id="284" r:id="rId16"/>
  </p:sldIdLst>
  <p:sldSz cx="9144000" cy="6858000" type="screen4x3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0000"/>
    <a:srgbClr val="47D161"/>
    <a:srgbClr val="24AE45"/>
    <a:srgbClr val="275335"/>
    <a:srgbClr val="FBB0A3"/>
    <a:srgbClr val="CC3399"/>
    <a:srgbClr val="FA9F90"/>
    <a:srgbClr val="66FFCC"/>
    <a:srgbClr val="34844F"/>
    <a:srgbClr val="2B6F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9314" autoAdjust="0"/>
  </p:normalViewPr>
  <p:slideViewPr>
    <p:cSldViewPr>
      <p:cViewPr>
        <p:scale>
          <a:sx n="123" d="100"/>
          <a:sy n="123" d="100"/>
        </p:scale>
        <p:origin x="-1272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>
                <a:solidFill>
                  <a:srgbClr val="275335"/>
                </a:solidFill>
              </a:defRPr>
            </a:pPr>
            <a:r>
              <a:rPr lang="ru-RU" dirty="0" smtClean="0">
                <a:solidFill>
                  <a:srgbClr val="275335"/>
                </a:solidFill>
              </a:rPr>
              <a:t>Доходы</a:t>
            </a:r>
            <a:endParaRPr lang="ru-RU" dirty="0">
              <a:solidFill>
                <a:srgbClr val="275335"/>
              </a:solidFill>
            </a:endParaRPr>
          </a:p>
        </c:rich>
      </c:tx>
      <c:layout>
        <c:manualLayout>
          <c:xMode val="edge"/>
          <c:yMode val="edge"/>
          <c:x val="0.15193361131917243"/>
          <c:y val="0.3044690947700719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6400534349230582E-2"/>
          <c:y val="0.43191197887851496"/>
          <c:w val="0.44885290523276006"/>
          <c:h val="0.47826279964487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dPt>
            <c:idx val="0"/>
            <c:bubble3D val="0"/>
            <c:spPr>
              <a:solidFill>
                <a:schemeClr val="accent2"/>
              </a:solidFill>
            </c:spPr>
          </c:dPt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#,##0</c:formatCode>
                <c:ptCount val="2"/>
                <c:pt idx="0">
                  <c:v>453523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1975205772746788"/>
          <c:y val="0.3895694459874848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4105349748519026"/>
          <c:y val="0.49772016072288916"/>
          <c:w val="0.32783034395355815"/>
          <c:h val="0.442570964337301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 formatCode="0.0%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 b="1">
          <a:solidFill>
            <a:srgbClr val="275335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80869594571786"/>
          <c:y val="0.30143734029552266"/>
          <c:w val="0.68520237653174909"/>
          <c:h val="0.6765164981668706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rgbClr val="00B0F0"/>
            </a:solidFill>
          </c:spPr>
          <c:explosion val="6"/>
          <c:dPt>
            <c:idx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</c:spPr>
          </c:dPt>
          <c:dPt>
            <c:idx val="1"/>
            <c:bubble3D val="0"/>
            <c:spPr>
              <a:solidFill>
                <a:srgbClr val="CC3399"/>
              </a:solidFill>
            </c:spPr>
          </c:dPt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>
          <a:solidFill>
            <a:srgbClr val="34844F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2"/>
            <c:bubble3D val="0"/>
            <c:spPr>
              <a:solidFill>
                <a:srgbClr val="00B050"/>
              </a:solidFill>
            </c:spPr>
          </c:dPt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672771</c:v>
                </c:pt>
                <c:pt idx="1">
                  <c:v>130735</c:v>
                </c:pt>
                <c:pt idx="2">
                  <c:v>1560667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%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28.456927644465953</c:v>
                </c:pt>
                <c:pt idx="1">
                  <c:v>5.5298406673284912</c:v>
                </c:pt>
                <c:pt idx="2">
                  <c:v>66.013231688205551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79061841149199"/>
          <c:y val="0.15157770066823448"/>
          <c:w val="0.65236445631200624"/>
          <c:h val="0.8190085600945087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Лист1!$A$2:$A$10</c:f>
              <c:strCache>
                <c:ptCount val="8"/>
                <c:pt idx="0">
                  <c:v>Безвозмездные поступления</c:v>
                </c:pt>
                <c:pt idx="1">
                  <c:v>Возмещение вреда, наносимого а/дорогам</c:v>
                </c:pt>
                <c:pt idx="2">
                  <c:v>Земельный налог</c:v>
                </c:pt>
                <c:pt idx="3">
                  <c:v>Иные доходы</c:v>
                </c:pt>
                <c:pt idx="4">
                  <c:v>Налог на доходы физических лиц</c:v>
                </c:pt>
                <c:pt idx="5">
                  <c:v>Налог на имущество</c:v>
                </c:pt>
                <c:pt idx="6">
                  <c:v>Доходы от использования имущества</c:v>
                </c:pt>
                <c:pt idx="7">
                  <c:v>Акцизы</c:v>
                </c:pt>
              </c:strCache>
            </c:strRef>
          </c:cat>
          <c:val>
            <c:numRef>
              <c:f>Лист1!$B$2:$B$10</c:f>
              <c:numCache>
                <c:formatCode>#,##0</c:formatCode>
                <c:ptCount val="9"/>
                <c:pt idx="0">
                  <c:v>1560667</c:v>
                </c:pt>
                <c:pt idx="1">
                  <c:v>4818</c:v>
                </c:pt>
                <c:pt idx="2">
                  <c:v>30015</c:v>
                </c:pt>
                <c:pt idx="3">
                  <c:v>57051</c:v>
                </c:pt>
                <c:pt idx="4">
                  <c:v>613362</c:v>
                </c:pt>
                <c:pt idx="5">
                  <c:v>10068</c:v>
                </c:pt>
                <c:pt idx="6">
                  <c:v>68978</c:v>
                </c:pt>
                <c:pt idx="7">
                  <c:v>19214</c:v>
                </c:pt>
                <c:pt idx="8" formatCode="General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09918821280393"/>
          <c:y val="4.0487430826004318E-2"/>
          <c:w val="0.8539008117871959"/>
          <c:h val="0.8763290565312562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2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358728</c:v>
                </c:pt>
                <c:pt idx="1">
                  <c:v>371364</c:v>
                </c:pt>
                <c:pt idx="2">
                  <c:v>675815</c:v>
                </c:pt>
                <c:pt idx="3">
                  <c:v>660138</c:v>
                </c:pt>
                <c:pt idx="4">
                  <c:v>803506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661440"/>
        <c:axId val="64288384"/>
      </c:lineChart>
      <c:catAx>
        <c:axId val="89661440"/>
        <c:scaling>
          <c:orientation val="minMax"/>
        </c:scaling>
        <c:delete val="0"/>
        <c:axPos val="b"/>
        <c:numFmt formatCode="#,##0.00" sourceLinked="1"/>
        <c:majorTickMark val="out"/>
        <c:minorTickMark val="none"/>
        <c:tickLblPos val="nextTo"/>
        <c:crossAx val="64288384"/>
        <c:crosses val="autoZero"/>
        <c:auto val="1"/>
        <c:lblAlgn val="ctr"/>
        <c:lblOffset val="100"/>
        <c:noMultiLvlLbl val="0"/>
      </c:catAx>
      <c:valAx>
        <c:axId val="64288384"/>
        <c:scaling>
          <c:orientation val="minMax"/>
        </c:scaling>
        <c:delete val="0"/>
        <c:axPos val="l"/>
        <c:majorGridlines/>
        <c:numFmt formatCode="General" sourceLinked="0"/>
        <c:majorTickMark val="none"/>
        <c:minorTickMark val="none"/>
        <c:tickLblPos val="low"/>
        <c:crossAx val="89661440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8751494887288582E-2"/>
          <c:y val="6.1823139405663818E-3"/>
          <c:w val="0.9112423399331504"/>
          <c:h val="0.679169747422700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cat>
            <c:strRef>
              <c:f>Sheet1!$B$1:$F$1</c:f>
              <c:strCache>
                <c:ptCount val="5"/>
                <c:pt idx="0">
                  <c:v>Всего (тыс.руб.)</c:v>
                </c:pt>
                <c:pt idx="1">
                  <c:v>Прочие безвозмездные перечисления</c:v>
                </c:pt>
                <c:pt idx="2">
                  <c:v>Средства                                                             федерального бюджета</c:v>
                </c:pt>
                <c:pt idx="3">
                  <c:v>Средства областного бюджета</c:v>
                </c:pt>
                <c:pt idx="4">
                  <c:v>Средства районного бюджета</c:v>
                </c:pt>
              </c:strCache>
            </c:strRef>
          </c:cat>
          <c:val>
            <c:numRef>
              <c:f>Sheet1!$B$3:$F$3</c:f>
              <c:numCache>
                <c:formatCode>#,##0</c:formatCode>
                <c:ptCount val="5"/>
                <c:pt idx="0">
                  <c:v>1560667</c:v>
                </c:pt>
                <c:pt idx="1">
                  <c:v>25489</c:v>
                </c:pt>
                <c:pt idx="2">
                  <c:v>73988</c:v>
                </c:pt>
                <c:pt idx="3">
                  <c:v>1098855</c:v>
                </c:pt>
                <c:pt idx="4">
                  <c:v>362335</c:v>
                </c:pt>
              </c:numCache>
            </c:numRef>
          </c:val>
        </c:ser>
        <c:ser>
          <c:idx val="1"/>
          <c:order val="1"/>
          <c:tx>
            <c:strRef>
              <c:f>Sheet1!$A$2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47D161"/>
            </a:solidFill>
          </c:spPr>
          <c:invertIfNegative val="0"/>
          <c:cat>
            <c:strRef>
              <c:f>Sheet1!$B$1:$F$1</c:f>
              <c:strCache>
                <c:ptCount val="5"/>
                <c:pt idx="0">
                  <c:v>Всего (тыс.руб.)</c:v>
                </c:pt>
                <c:pt idx="1">
                  <c:v>Прочие безвозмездные перечисления</c:v>
                </c:pt>
                <c:pt idx="2">
                  <c:v>Средства                                                             федерального бюджета</c:v>
                </c:pt>
                <c:pt idx="3">
                  <c:v>Средства областного бюджета</c:v>
                </c:pt>
                <c:pt idx="4">
                  <c:v>Средства районного бюджета</c:v>
                </c:pt>
              </c:strCache>
            </c:strRef>
          </c:cat>
          <c:val>
            <c:numRef>
              <c:f>Sheet1!$B$2:$F$2</c:f>
              <c:numCache>
                <c:formatCode>#,##0</c:formatCode>
                <c:ptCount val="5"/>
                <c:pt idx="0">
                  <c:v>1481660</c:v>
                </c:pt>
                <c:pt idx="1">
                  <c:v>0</c:v>
                </c:pt>
                <c:pt idx="2">
                  <c:v>99864</c:v>
                </c:pt>
                <c:pt idx="3">
                  <c:v>1184664</c:v>
                </c:pt>
                <c:pt idx="4">
                  <c:v>197132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shape val="cylinder"/>
        <c:axId val="89763840"/>
        <c:axId val="64283776"/>
        <c:axId val="0"/>
      </c:bar3DChart>
      <c:catAx>
        <c:axId val="89763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ru-RU"/>
          </a:p>
        </c:txPr>
        <c:crossAx val="64283776"/>
        <c:crosses val="autoZero"/>
        <c:auto val="1"/>
        <c:lblAlgn val="ctr"/>
        <c:lblOffset val="100"/>
        <c:noMultiLvlLbl val="0"/>
      </c:catAx>
      <c:valAx>
        <c:axId val="6428377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one"/>
        <c:crossAx val="89763840"/>
        <c:crosses val="autoZero"/>
        <c:crossBetween val="between"/>
      </c:valAx>
      <c:dTable>
        <c:showHorzBorder val="1"/>
        <c:showVertBorder val="1"/>
        <c:showOutline val="1"/>
        <c:showKeys val="0"/>
        <c:txPr>
          <a:bodyPr/>
          <a:lstStyle/>
          <a:p>
            <a:pPr rtl="0">
              <a:defRPr sz="1200" b="1" baseline="0">
                <a:solidFill>
                  <a:schemeClr val="tx1"/>
                </a:solidFill>
              </a:defRPr>
            </a:pPr>
            <a:endParaRPr lang="ru-RU"/>
          </a:p>
        </c:txPr>
      </c:dTable>
    </c:plotArea>
    <c:legend>
      <c:legendPos val="b"/>
      <c:layout>
        <c:manualLayout>
          <c:xMode val="edge"/>
          <c:yMode val="edge"/>
          <c:x val="0.74370437288986047"/>
          <c:y val="6.9083799118105638E-2"/>
          <c:w val="0.19298159558897154"/>
          <c:h val="4.7225781954530352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effectLst>
                <a:outerShdw dist="50800" sx="1000" sy="1000" algn="ctr" rotWithShape="0">
                  <a:srgbClr val="000000"/>
                </a:outerShdw>
              </a:effectLst>
            </c:spPr>
          </c:dPt>
          <c:dPt>
            <c:idx val="1"/>
            <c:bubble3D val="0"/>
            <c:spPr>
              <a:solidFill>
                <a:srgbClr val="34844F"/>
              </a:solidFill>
            </c:spPr>
          </c:dPt>
          <c:cat>
            <c:strRef>
              <c:f>Лист1!$A$2:$A$5</c:f>
              <c:strCache>
                <c:ptCount val="2"/>
                <c:pt idx="0">
                  <c:v>Непрограмные</c:v>
                </c:pt>
                <c:pt idx="1">
                  <c:v>Програмные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335137</c:v>
                </c:pt>
                <c:pt idx="1">
                  <c:v>1965161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17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81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38100">
                <a:solidFill>
                  <a:schemeClr val="accent1">
                    <a:lumMod val="20000"/>
                    <a:lumOff val="80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dPt>
            <c:idx val="1"/>
            <c:bubble3D val="0"/>
            <c:spPr>
              <a:solidFill>
                <a:schemeClr val="accent6"/>
              </a:solidFill>
              <a:ln w="38100">
                <a:solidFill>
                  <a:schemeClr val="accent1">
                    <a:lumMod val="20000"/>
                    <a:lumOff val="80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dPt>
            <c:idx val="2"/>
            <c:bubble3D val="0"/>
            <c:spPr>
              <a:solidFill>
                <a:srgbClr val="24AE45"/>
              </a:solidFill>
              <a:ln w="38100">
                <a:solidFill>
                  <a:schemeClr val="accent1">
                    <a:lumMod val="20000"/>
                    <a:lumOff val="80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cat>
            <c:strRef>
              <c:f>Лист1!$A$2:$A$4</c:f>
              <c:strCache>
                <c:ptCount val="3"/>
                <c:pt idx="0">
                  <c:v>МБ</c:v>
                </c:pt>
                <c:pt idx="1">
                  <c:v>ОБ</c:v>
                </c:pt>
                <c:pt idx="2">
                  <c:v>ФБ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51518</c:v>
                </c:pt>
                <c:pt idx="1">
                  <c:v>308399</c:v>
                </c:pt>
                <c:pt idx="2">
                  <c:v>97990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96"/>
        <c:holeSize val="65"/>
      </c:doughnutChart>
      <c:spPr>
        <a:noFill/>
        <a:ln>
          <a:noFill/>
        </a:ln>
        <a:effectLst>
          <a:glow rad="139700">
            <a:schemeClr val="accent3">
              <a:satMod val="175000"/>
              <a:alpha val="40000"/>
            </a:schemeClr>
          </a:glow>
          <a:outerShdw sx="1000" sy="1000" algn="ctr" rotWithShape="0">
            <a:prstClr val="black">
              <a:lumMod val="95000"/>
              <a:lumOff val="5000"/>
            </a:prstClr>
          </a:outerShdw>
        </a:effectLst>
      </c:spPr>
    </c:plotArea>
    <c:plotVisOnly val="1"/>
    <c:dispBlanksAs val="zero"/>
    <c:showDLblsOverMax val="0"/>
  </c:chart>
  <c:spPr>
    <a:effectLst>
      <a:glow rad="228600">
        <a:schemeClr val="accent4">
          <a:satMod val="175000"/>
          <a:alpha val="40000"/>
        </a:schemeClr>
      </a:glow>
      <a:outerShdw algn="ctr" rotWithShape="0">
        <a:srgbClr val="000000">
          <a:alpha val="0"/>
        </a:srgbClr>
      </a:outerShd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chemeClr val="bg1"/>
              </a:solidFill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</c:spPr>
          <c:dPt>
            <c:idx val="0"/>
            <c:bubble3D val="0"/>
            <c:spPr>
              <a:solidFill>
                <a:srgbClr val="24AE45"/>
              </a:solidFill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dPt>
            <c:idx val="1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cat>
            <c:strRef>
              <c:f>Лист1!$A$2:$A$4</c:f>
              <c:strCache>
                <c:ptCount val="3"/>
                <c:pt idx="0">
                  <c:v>ФБ</c:v>
                </c:pt>
                <c:pt idx="1">
                  <c:v>ОБ</c:v>
                </c:pt>
                <c:pt idx="2">
                  <c:v>МБ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1512</c:v>
                </c:pt>
                <c:pt idx="1">
                  <c:v>6162</c:v>
                </c:pt>
                <c:pt idx="2">
                  <c:v>4471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63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567355945591419E-2"/>
          <c:y val="7.1078049398537957E-2"/>
          <c:w val="0.88194545794691082"/>
          <c:h val="0.8306506041576033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explosion val="1"/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explosion val="2"/>
            <c:spPr>
              <a:solidFill>
                <a:schemeClr val="accent2"/>
              </a:solidFill>
            </c:spPr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6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 prstMaterial="dkEdge"/>
            </c:spPr>
          </c:dPt>
          <c:dLbls>
            <c:delete val="1"/>
          </c:dLbls>
          <c:cat>
            <c:strRef>
              <c:f>Лист1!$A$2:$A$9</c:f>
              <c:strCache>
                <c:ptCount val="3"/>
                <c:pt idx="0">
                  <c:v>Доля национальной экономики</c:v>
                </c:pt>
                <c:pt idx="1">
                  <c:v>Доля жилищно-коммунального хозяйства</c:v>
                </c:pt>
                <c:pt idx="2">
                  <c:v>Доля расходов других отраслей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500802</c:v>
                </c:pt>
                <c:pt idx="1">
                  <c:v>1104549</c:v>
                </c:pt>
                <c:pt idx="2">
                  <c:v>694947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8"/>
        <c:holeSize val="50"/>
      </c:doughnutChart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  <a:effectLst/>
      </dgm:spPr>
      <dgm:t>
        <a:bodyPr/>
        <a:lstStyle/>
        <a:p>
          <a:pPr algn="ctr" rtl="0"/>
          <a:r>
            <a:rPr lang="ru-RU" sz="2400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/>
            </a:rPr>
            <a:t>Основные параметры бюджета муниципального образования «город Усть-Кут» за 2024 год</a:t>
          </a:r>
          <a:endParaRPr lang="ru-RU" sz="2400" b="1" cap="all" spc="0" baseline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1"/>
            </a:solidFill>
            <a:effectLst/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54E2E7-8FB0-4097-8B1F-38E961ABDDD5}" type="presOf" srcId="{FE2DE1B8-C883-4F19-BC4B-EF6BEE6D60E8}" destId="{7C144974-0BE8-49E0-ADD8-D13E50441D82}" srcOrd="0" destOrd="0" presId="urn:microsoft.com/office/officeart/2005/8/layout/vList2"/>
    <dgm:cxn modelId="{9C1730BE-223A-4FC1-A610-54B7222ED75D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F8594AAB-6D7A-4980-9BF6-8237525366E2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2400" b="1" baseline="0" dirty="0" smtClean="0">
              <a:solidFill>
                <a:schemeClr val="tx1"/>
              </a:solidFill>
            </a:rPr>
            <a:t> Структура  </a:t>
          </a:r>
          <a:r>
            <a:rPr lang="ru-RU" sz="2400" b="1" baseline="0" dirty="0" smtClean="0">
              <a:solidFill>
                <a:schemeClr val="tx1"/>
              </a:solidFill>
            </a:rPr>
            <a:t>доходных источников в  </a:t>
          </a:r>
          <a:r>
            <a:rPr lang="ru-RU" sz="2400" b="1" baseline="0" dirty="0" smtClean="0">
              <a:solidFill>
                <a:schemeClr val="tx1"/>
              </a:solidFill>
            </a:rPr>
            <a:t>2024 году</a:t>
          </a:r>
          <a:endParaRPr lang="ru-RU" sz="24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886710-E6B5-4476-91A4-29FA2D8B023F}" type="presOf" srcId="{8EAC8641-7AF1-4D92-A995-45B614C8DE9E}" destId="{223C94F4-7D53-4E44-90A4-0DF2FEB9A9A5}" srcOrd="0" destOrd="0" presId="urn:microsoft.com/office/officeart/2005/8/layout/vList2"/>
    <dgm:cxn modelId="{763E70A2-7EE5-4C38-8908-725C07D1EF56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367B057F-933D-426F-A2C7-E716AD82ADA9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2400" b="1" baseline="0" dirty="0" smtClean="0">
              <a:solidFill>
                <a:schemeClr val="tx1"/>
              </a:solidFill>
            </a:rPr>
            <a:t>Динамика </a:t>
          </a:r>
          <a:r>
            <a:rPr lang="ru-RU" sz="2400" b="1" baseline="0" dirty="0" smtClean="0">
              <a:solidFill>
                <a:schemeClr val="tx1"/>
              </a:solidFill>
            </a:rPr>
            <a:t>поступлений </a:t>
          </a:r>
          <a:r>
            <a:rPr lang="ru-RU" sz="2400" b="1" baseline="0" smtClean="0">
              <a:solidFill>
                <a:schemeClr val="tx1"/>
              </a:solidFill>
            </a:rPr>
            <a:t>собственных доходов </a:t>
          </a:r>
          <a:endParaRPr lang="ru-RU" sz="2400" b="1" baseline="0" dirty="0" smtClean="0">
            <a:solidFill>
              <a:schemeClr val="tx1"/>
            </a:solidFill>
          </a:endParaRPr>
        </a:p>
        <a:p>
          <a:pPr algn="ctr" rtl="0"/>
          <a:r>
            <a:rPr lang="ru-RU" sz="2400" b="1" baseline="0" dirty="0" smtClean="0">
              <a:solidFill>
                <a:schemeClr val="tx1"/>
              </a:solidFill>
            </a:rPr>
            <a:t>за </a:t>
          </a:r>
          <a:r>
            <a:rPr lang="ru-RU" sz="2400" b="1" baseline="0" dirty="0" smtClean="0">
              <a:solidFill>
                <a:schemeClr val="tx1"/>
              </a:solidFill>
            </a:rPr>
            <a:t>2020-2024 г.г.</a:t>
          </a:r>
          <a:endParaRPr lang="ru-RU" sz="24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X="-10359" custLinFactNeighborY="1525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2B22966-06BC-450E-924B-AC505953854B}" type="presOf" srcId="{FE2DE1B8-C883-4F19-BC4B-EF6BEE6D60E8}" destId="{7C144974-0BE8-49E0-ADD8-D13E50441D82}" srcOrd="0" destOrd="0" presId="urn:microsoft.com/office/officeart/2005/8/layout/vList2"/>
    <dgm:cxn modelId="{B85055E6-11F8-49ED-A714-665D9673697F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B44A6832-14E2-4292-BEC5-E965B68A9386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A2F14C1-A73B-4BD2-BCEF-2B0672C8F3DB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2400" b="1" baseline="0" dirty="0" smtClean="0">
              <a:solidFill>
                <a:schemeClr val="tx1"/>
              </a:solidFill>
            </a:rPr>
            <a:t>Анализ безвозмездных </a:t>
          </a:r>
          <a:r>
            <a:rPr lang="ru-RU" sz="2400" b="1" baseline="0" dirty="0" smtClean="0">
              <a:solidFill>
                <a:schemeClr val="tx1"/>
              </a:solidFill>
            </a:rPr>
            <a:t>поступлений </a:t>
          </a:r>
          <a:r>
            <a:rPr lang="ru-RU" sz="2400" b="1" baseline="0" dirty="0" smtClean="0">
              <a:solidFill>
                <a:schemeClr val="tx1"/>
              </a:solidFill>
            </a:rPr>
            <a:t>в </a:t>
          </a:r>
          <a:r>
            <a:rPr lang="ru-RU" sz="2400" b="1" baseline="0" dirty="0" smtClean="0">
              <a:solidFill>
                <a:schemeClr val="tx1"/>
              </a:solidFill>
            </a:rPr>
            <a:t>20</a:t>
          </a:r>
          <a:r>
            <a:rPr lang="en-US" sz="2400" b="1" baseline="0" dirty="0" smtClean="0">
              <a:solidFill>
                <a:schemeClr val="tx1"/>
              </a:solidFill>
            </a:rPr>
            <a:t>2</a:t>
          </a:r>
          <a:r>
            <a:rPr lang="ru-RU" sz="2400" b="1" baseline="0" dirty="0" smtClean="0">
              <a:solidFill>
                <a:schemeClr val="tx1"/>
              </a:solidFill>
            </a:rPr>
            <a:t>3-2024 г.г.</a:t>
          </a:r>
          <a:endParaRPr lang="ru-RU" sz="2400" b="1" baseline="0" dirty="0">
            <a:solidFill>
              <a:schemeClr val="tx1"/>
            </a:solidFill>
          </a:endParaRPr>
        </a:p>
      </dgm:t>
    </dgm:pt>
    <dgm:pt modelId="{993D8CEC-9D2F-4F08-8B5C-43B044C76339}" type="parTrans" cxnId="{100371D9-2E3B-491F-8C5E-FE46883617C7}">
      <dgm:prSet/>
      <dgm:spPr/>
      <dgm:t>
        <a:bodyPr/>
        <a:lstStyle/>
        <a:p>
          <a:endParaRPr lang="ru-RU"/>
        </a:p>
      </dgm:t>
    </dgm:pt>
    <dgm:pt modelId="{0A237572-7ABE-4FD7-AEA8-D9612CABEC8A}" type="sibTrans" cxnId="{100371D9-2E3B-491F-8C5E-FE46883617C7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4809D0-D206-4535-AA91-F326EE34AF52}" type="pres">
      <dgm:prSet presAssocID="{7A2F14C1-A73B-4BD2-BCEF-2B0672C8F3DB}" presName="parentText" presStyleLbl="node1" presStyleIdx="0" presStyleCnt="1" custLinFactNeighborX="3953" custLinFactNeighborY="-292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292CB9-2400-4B5D-AA0A-0EF7007EEFB6}" type="presOf" srcId="{8EAC8641-7AF1-4D92-A995-45B614C8DE9E}" destId="{223C94F4-7D53-4E44-90A4-0DF2FEB9A9A5}" srcOrd="0" destOrd="0" presId="urn:microsoft.com/office/officeart/2005/8/layout/vList2"/>
    <dgm:cxn modelId="{100371D9-2E3B-491F-8C5E-FE46883617C7}" srcId="{8EAC8641-7AF1-4D92-A995-45B614C8DE9E}" destId="{7A2F14C1-A73B-4BD2-BCEF-2B0672C8F3DB}" srcOrd="0" destOrd="0" parTransId="{993D8CEC-9D2F-4F08-8B5C-43B044C76339}" sibTransId="{0A237572-7ABE-4FD7-AEA8-D9612CABEC8A}"/>
    <dgm:cxn modelId="{EC6BBD1F-3DDD-4AA1-8F8B-8D3720F82F20}" type="presOf" srcId="{7A2F14C1-A73B-4BD2-BCEF-2B0672C8F3DB}" destId="{854809D0-D206-4535-AA91-F326EE34AF52}" srcOrd="0" destOrd="0" presId="urn:microsoft.com/office/officeart/2005/8/layout/vList2"/>
    <dgm:cxn modelId="{8528C2C2-A3AB-4223-B222-F32AC28EBFCD}" type="presParOf" srcId="{223C94F4-7D53-4E44-90A4-0DF2FEB9A9A5}" destId="{854809D0-D206-4535-AA91-F326EE34AF5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3600" b="1" baseline="0" dirty="0" smtClean="0">
              <a:solidFill>
                <a:schemeClr val="tx1"/>
              </a:solidFill>
            </a:rPr>
            <a:t>Программно – целевые расходы 202</a:t>
          </a:r>
          <a:r>
            <a:rPr lang="en-US" sz="3600" b="1" baseline="0" dirty="0" smtClean="0">
              <a:solidFill>
                <a:schemeClr val="tx1"/>
              </a:solidFill>
            </a:rPr>
            <a:t>4</a:t>
          </a:r>
          <a:r>
            <a:rPr lang="ru-RU" sz="3600" b="1" baseline="0" dirty="0" smtClean="0">
              <a:solidFill>
                <a:schemeClr val="tx1"/>
              </a:solidFill>
            </a:rPr>
            <a:t> год</a:t>
          </a:r>
          <a:endParaRPr lang="ru-RU" sz="36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ScaleY="1101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1147429-2BA8-4856-9872-8206E5D7D8FE}" type="presOf" srcId="{FE2DE1B8-C883-4F19-BC4B-EF6BEE6D60E8}" destId="{7C144974-0BE8-49E0-ADD8-D13E50441D82}" srcOrd="0" destOrd="0" presId="urn:microsoft.com/office/officeart/2005/8/layout/vList2"/>
    <dgm:cxn modelId="{80C134C3-1001-4099-A343-122FC9B4A22F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2183E7C9-8EF0-4249-B0A6-FA7D0B8F971F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3600" b="1" baseline="0" dirty="0" smtClean="0">
              <a:solidFill>
                <a:schemeClr val="tx1"/>
              </a:solidFill>
            </a:rPr>
            <a:t>Переселение граждан из ветхого и аварийного жилищного фонда</a:t>
          </a:r>
          <a:endParaRPr lang="ru-RU" sz="36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54FC71B-0256-4454-9DC8-9E2DDA31A87D}" type="presOf" srcId="{FE2DE1B8-C883-4F19-BC4B-EF6BEE6D60E8}" destId="{7C144974-0BE8-49E0-ADD8-D13E50441D82}" srcOrd="0" destOrd="0" presId="urn:microsoft.com/office/officeart/2005/8/layout/vList2"/>
    <dgm:cxn modelId="{27B0B871-2CEF-41D1-9A47-E15D6D02CD98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8008ADEE-54E5-45DD-A56E-A1C192BA0A0B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4000" b="1" baseline="0" dirty="0" smtClean="0">
              <a:solidFill>
                <a:schemeClr val="tx1"/>
              </a:solidFill>
            </a:rPr>
            <a:t>Обеспечение жильем молодых семей</a:t>
          </a:r>
          <a:endParaRPr lang="ru-RU" sz="40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Y="-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49ED09B-B76C-43C4-BFAC-B0CE2ED62DE3}" type="presOf" srcId="{FE2DE1B8-C883-4F19-BC4B-EF6BEE6D60E8}" destId="{7C144974-0BE8-49E0-ADD8-D13E50441D82}" srcOrd="0" destOrd="0" presId="urn:microsoft.com/office/officeart/2005/8/layout/vList2"/>
    <dgm:cxn modelId="{0B483326-F59E-4435-8BE2-39C503D949FA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114E43D0-D968-4F9D-B86F-B5255012BA57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A2F14C1-A73B-4BD2-BCEF-2B0672C8F3DB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b="1" baseline="0" dirty="0" smtClean="0">
              <a:solidFill>
                <a:schemeClr val="tx1"/>
              </a:solidFill>
            </a:rPr>
            <a:t>Исполнение расходной части бюджета                    </a:t>
          </a:r>
          <a:br>
            <a:rPr lang="ru-RU" b="1" baseline="0" dirty="0" smtClean="0">
              <a:solidFill>
                <a:schemeClr val="tx1"/>
              </a:solidFill>
            </a:rPr>
          </a:br>
          <a:r>
            <a:rPr lang="ru-RU" b="1" baseline="0" dirty="0" smtClean="0">
              <a:solidFill>
                <a:schemeClr val="tx1"/>
              </a:solidFill>
            </a:rPr>
            <a:t>  в разрезе функциональной классификации</a:t>
          </a:r>
          <a:r>
            <a:rPr lang="en-US" b="1" baseline="0" dirty="0" smtClean="0">
              <a:solidFill>
                <a:schemeClr val="tx1"/>
              </a:solidFill>
            </a:rPr>
            <a:t> </a:t>
          </a:r>
          <a:r>
            <a:rPr lang="ru-RU" b="1" baseline="0" dirty="0" smtClean="0">
              <a:solidFill>
                <a:schemeClr val="tx1"/>
              </a:solidFill>
            </a:rPr>
            <a:t>в 2024 году</a:t>
          </a:r>
          <a:endParaRPr lang="ru-RU" b="1" baseline="0" dirty="0">
            <a:solidFill>
              <a:schemeClr val="tx1"/>
            </a:solidFill>
          </a:endParaRPr>
        </a:p>
      </dgm:t>
    </dgm:pt>
    <dgm:pt modelId="{993D8CEC-9D2F-4F08-8B5C-43B044C76339}" type="parTrans" cxnId="{100371D9-2E3B-491F-8C5E-FE46883617C7}">
      <dgm:prSet/>
      <dgm:spPr/>
      <dgm:t>
        <a:bodyPr/>
        <a:lstStyle/>
        <a:p>
          <a:endParaRPr lang="ru-RU"/>
        </a:p>
      </dgm:t>
    </dgm:pt>
    <dgm:pt modelId="{0A237572-7ABE-4FD7-AEA8-D9612CABEC8A}" type="sibTrans" cxnId="{100371D9-2E3B-491F-8C5E-FE46883617C7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4809D0-D206-4535-AA91-F326EE34AF52}" type="pres">
      <dgm:prSet presAssocID="{7A2F14C1-A73B-4BD2-BCEF-2B0672C8F3DB}" presName="parentText" presStyleLbl="node1" presStyleIdx="0" presStyleCnt="1" custScaleY="46664" custLinFactNeighborX="-149" custLinFactNeighborY="-13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0371D9-2E3B-491F-8C5E-FE46883617C7}" srcId="{8EAC8641-7AF1-4D92-A995-45B614C8DE9E}" destId="{7A2F14C1-A73B-4BD2-BCEF-2B0672C8F3DB}" srcOrd="0" destOrd="0" parTransId="{993D8CEC-9D2F-4F08-8B5C-43B044C76339}" sibTransId="{0A237572-7ABE-4FD7-AEA8-D9612CABEC8A}"/>
    <dgm:cxn modelId="{9259B5E1-B2DD-41DC-914F-3225AC34D6D9}" type="presOf" srcId="{7A2F14C1-A73B-4BD2-BCEF-2B0672C8F3DB}" destId="{854809D0-D206-4535-AA91-F326EE34AF52}" srcOrd="0" destOrd="0" presId="urn:microsoft.com/office/officeart/2005/8/layout/vList2"/>
    <dgm:cxn modelId="{E9908D84-A07F-44BF-987C-FAD73CE3FBF6}" type="presOf" srcId="{8EAC8641-7AF1-4D92-A995-45B614C8DE9E}" destId="{223C94F4-7D53-4E44-90A4-0DF2FEB9A9A5}" srcOrd="0" destOrd="0" presId="urn:microsoft.com/office/officeart/2005/8/layout/vList2"/>
    <dgm:cxn modelId="{6444C1A5-01AC-4679-A937-73E36C88C965}" type="presParOf" srcId="{223C94F4-7D53-4E44-90A4-0DF2FEB9A9A5}" destId="{854809D0-D206-4535-AA91-F326EE34AF5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4000" b="1" baseline="0" dirty="0" smtClean="0">
              <a:solidFill>
                <a:schemeClr val="tx1"/>
              </a:solidFill>
            </a:rPr>
            <a:t>Расходы в области жилищно-коммунального хозяйства</a:t>
          </a:r>
          <a:endParaRPr lang="ru-RU" sz="40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Y="-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4A4D4A-E6B8-4A7E-A043-04517B67FC85}" type="presOf" srcId="{8EAC8641-7AF1-4D92-A995-45B614C8DE9E}" destId="{223C94F4-7D53-4E44-90A4-0DF2FEB9A9A5}" srcOrd="0" destOrd="0" presId="urn:microsoft.com/office/officeart/2005/8/layout/vList2"/>
    <dgm:cxn modelId="{0097858F-D2CD-499C-AE09-CEBBCB8353B6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D15B03F2-34ED-4F15-AC4C-BA62950C8293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418153D-C9B1-4010-896A-C121666F042D}" type="doc">
      <dgm:prSet loTypeId="urn:microsoft.com/office/officeart/2005/8/layout/default#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46B3D6-2EDF-47F7-B685-EC043A10BBD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sz="2400" b="1" i="1" dirty="0" smtClean="0"/>
            <a:t>72 641 тыс. руб. </a:t>
          </a:r>
        </a:p>
        <a:p>
          <a:r>
            <a:rPr lang="ru-RU" sz="2400" b="1" i="1" dirty="0" smtClean="0"/>
            <a:t>Жилищное хозяйство</a:t>
          </a:r>
        </a:p>
      </dgm:t>
    </dgm:pt>
    <dgm:pt modelId="{C5E5CA95-4066-4ED1-97AE-97439BFCD51B}" type="parTrans" cxnId="{96931B02-E684-4F4F-A94E-AB587DA41180}">
      <dgm:prSet/>
      <dgm:spPr/>
      <dgm:t>
        <a:bodyPr/>
        <a:lstStyle/>
        <a:p>
          <a:endParaRPr lang="ru-RU"/>
        </a:p>
      </dgm:t>
    </dgm:pt>
    <dgm:pt modelId="{9DABF7B7-59A8-424C-AC90-85021946E1AF}" type="sibTrans" cxnId="{96931B02-E684-4F4F-A94E-AB587DA41180}">
      <dgm:prSet/>
      <dgm:spPr/>
      <dgm:t>
        <a:bodyPr/>
        <a:lstStyle/>
        <a:p>
          <a:endParaRPr lang="ru-RU"/>
        </a:p>
      </dgm:t>
    </dgm:pt>
    <dgm:pt modelId="{590DE745-E28C-451B-A3E7-0C602CA3A63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sz="2400" b="1" i="1" dirty="0" smtClean="0"/>
            <a:t>778 160</a:t>
          </a:r>
          <a:r>
            <a:rPr lang="en-US" sz="2400" b="1" i="1" dirty="0" smtClean="0"/>
            <a:t> </a:t>
          </a:r>
          <a:r>
            <a:rPr lang="ru-RU" sz="2400" b="1" i="1" dirty="0" smtClean="0"/>
            <a:t>тыс. руб. </a:t>
          </a:r>
        </a:p>
        <a:p>
          <a:r>
            <a:rPr lang="ru-RU" sz="2400" b="1" i="1" dirty="0" smtClean="0"/>
            <a:t>Коммунальное хозяйство</a:t>
          </a:r>
          <a:endParaRPr lang="ru-RU" sz="2400" b="1" i="1" dirty="0"/>
        </a:p>
      </dgm:t>
    </dgm:pt>
    <dgm:pt modelId="{9B38EFA6-1D37-49AD-B726-7FF6820CCA0B}" type="parTrans" cxnId="{D943D021-43E3-49C0-B318-0C2630D200E9}">
      <dgm:prSet/>
      <dgm:spPr/>
      <dgm:t>
        <a:bodyPr/>
        <a:lstStyle/>
        <a:p>
          <a:endParaRPr lang="ru-RU"/>
        </a:p>
      </dgm:t>
    </dgm:pt>
    <dgm:pt modelId="{AD21127E-5C63-48F7-B513-8796DBF6EDFA}" type="sibTrans" cxnId="{D943D021-43E3-49C0-B318-0C2630D200E9}">
      <dgm:prSet/>
      <dgm:spPr/>
      <dgm:t>
        <a:bodyPr/>
        <a:lstStyle/>
        <a:p>
          <a:endParaRPr lang="ru-RU"/>
        </a:p>
      </dgm:t>
    </dgm:pt>
    <dgm:pt modelId="{36C92DCC-135D-4681-921F-B768B371B5C4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sz="2400" b="1" i="1" dirty="0" smtClean="0"/>
            <a:t>41 380 тыс. руб. </a:t>
          </a:r>
        </a:p>
        <a:p>
          <a:r>
            <a:rPr lang="ru-RU" sz="2400" b="1" i="1" dirty="0" smtClean="0"/>
            <a:t> Другие вопросы в области жилищно-коммунального хозяйства</a:t>
          </a:r>
          <a:endParaRPr lang="ru-RU" sz="2400" b="1" i="1" dirty="0"/>
        </a:p>
      </dgm:t>
    </dgm:pt>
    <dgm:pt modelId="{A6E02914-9FBF-4886-B7CF-19554005E1BF}" type="parTrans" cxnId="{6B0A25E1-915B-4D96-A527-336DB86FAFCD}">
      <dgm:prSet/>
      <dgm:spPr/>
      <dgm:t>
        <a:bodyPr/>
        <a:lstStyle/>
        <a:p>
          <a:endParaRPr lang="ru-RU"/>
        </a:p>
      </dgm:t>
    </dgm:pt>
    <dgm:pt modelId="{B73D0D3B-8FA8-4860-BFAB-DFBFBC03E7A5}" type="sibTrans" cxnId="{6B0A25E1-915B-4D96-A527-336DB86FAFCD}">
      <dgm:prSet/>
      <dgm:spPr/>
      <dgm:t>
        <a:bodyPr/>
        <a:lstStyle/>
        <a:p>
          <a:endParaRPr lang="ru-RU"/>
        </a:p>
      </dgm:t>
    </dgm:pt>
    <dgm:pt modelId="{74957F07-5A2D-41A5-87D1-076A6F1BEBE6}">
      <dgm:prSet custT="1"/>
      <dgm:spPr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</dgm:spPr>
      <dgm:t>
        <a:bodyPr/>
        <a:lstStyle/>
        <a:p>
          <a:r>
            <a:rPr lang="ru-RU" sz="2800" b="1" i="1" dirty="0" smtClean="0"/>
            <a:t> </a:t>
          </a:r>
          <a:r>
            <a:rPr lang="ru-RU" sz="2400" b="1" i="1" dirty="0" smtClean="0"/>
            <a:t>212 368 тыс. руб.</a:t>
          </a:r>
        </a:p>
        <a:p>
          <a:r>
            <a:rPr lang="ru-RU" sz="2400" b="1" i="1" dirty="0" smtClean="0"/>
            <a:t> Благоустройство</a:t>
          </a:r>
        </a:p>
      </dgm:t>
    </dgm:pt>
    <dgm:pt modelId="{35CB47AB-BFF6-407E-BA32-1D43ED3A3F2D}" type="parTrans" cxnId="{9E9EA022-9ACB-419B-A9A5-7424A75D43AE}">
      <dgm:prSet/>
      <dgm:spPr/>
      <dgm:t>
        <a:bodyPr/>
        <a:lstStyle/>
        <a:p>
          <a:endParaRPr lang="ru-RU"/>
        </a:p>
      </dgm:t>
    </dgm:pt>
    <dgm:pt modelId="{DD1220C6-FA15-44E3-A0C5-4B442AF1CBE5}" type="sibTrans" cxnId="{9E9EA022-9ACB-419B-A9A5-7424A75D43AE}">
      <dgm:prSet/>
      <dgm:spPr/>
      <dgm:t>
        <a:bodyPr/>
        <a:lstStyle/>
        <a:p>
          <a:endParaRPr lang="ru-RU"/>
        </a:p>
      </dgm:t>
    </dgm:pt>
    <dgm:pt modelId="{91D796DB-4FEE-4CC3-AD05-1991A3968169}" type="pres">
      <dgm:prSet presAssocID="{C418153D-C9B1-4010-896A-C121666F042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20A9B6-AB66-45D9-AC03-8203A07CED92}" type="pres">
      <dgm:prSet presAssocID="{8546B3D6-2EDF-47F7-B685-EC043A10BBD5}" presName="node" presStyleLbl="node1" presStyleIdx="0" presStyleCnt="4" custLinFactNeighborY="-1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48B2FC-5423-4C3A-8126-16029AA9F415}" type="pres">
      <dgm:prSet presAssocID="{9DABF7B7-59A8-424C-AC90-85021946E1AF}" presName="sibTrans" presStyleCnt="0"/>
      <dgm:spPr/>
    </dgm:pt>
    <dgm:pt modelId="{7EE22EFA-E3DF-4EF6-8377-14653D31AD94}" type="pres">
      <dgm:prSet presAssocID="{590DE745-E28C-451B-A3E7-0C602CA3A63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6BA227-8CCD-453D-A7D3-98D0D4F35DD8}" type="pres">
      <dgm:prSet presAssocID="{AD21127E-5C63-48F7-B513-8796DBF6EDFA}" presName="sibTrans" presStyleCnt="0"/>
      <dgm:spPr/>
    </dgm:pt>
    <dgm:pt modelId="{D6BCB54F-575A-4FB5-BA98-6EE7FE8FDF5D}" type="pres">
      <dgm:prSet presAssocID="{36C92DCC-135D-4681-921F-B768B371B5C4}" presName="node" presStyleLbl="node1" presStyleIdx="2" presStyleCnt="4" custLinFactX="11445" custLinFactNeighborX="100000" custLinFactNeighborY="-21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D9760-FD2C-4E09-8E0B-D519B991B3FF}" type="pres">
      <dgm:prSet presAssocID="{B73D0D3B-8FA8-4860-BFAB-DFBFBC03E7A5}" presName="sibTrans" presStyleCnt="0"/>
      <dgm:spPr/>
    </dgm:pt>
    <dgm:pt modelId="{AA7A2879-9930-40C1-89CF-6D75A51B36CB}" type="pres">
      <dgm:prSet presAssocID="{74957F07-5A2D-41A5-87D1-076A6F1BEBE6}" presName="node" presStyleLbl="node1" presStyleIdx="3" presStyleCnt="4" custLinFactX="-10049" custLinFactNeighborX="-100000" custLinFactNeighborY="-21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C1AFE8-C180-4EBE-94CA-788594556CFA}" type="presOf" srcId="{74957F07-5A2D-41A5-87D1-076A6F1BEBE6}" destId="{AA7A2879-9930-40C1-89CF-6D75A51B36CB}" srcOrd="0" destOrd="0" presId="urn:microsoft.com/office/officeart/2005/8/layout/default#2"/>
    <dgm:cxn modelId="{0669CA41-2B67-4C4A-8F2E-0658723BFDD7}" type="presOf" srcId="{36C92DCC-135D-4681-921F-B768B371B5C4}" destId="{D6BCB54F-575A-4FB5-BA98-6EE7FE8FDF5D}" srcOrd="0" destOrd="0" presId="urn:microsoft.com/office/officeart/2005/8/layout/default#2"/>
    <dgm:cxn modelId="{B44EB09B-28CD-49F5-B6B1-3EED1F021C8D}" type="presOf" srcId="{8546B3D6-2EDF-47F7-B685-EC043A10BBD5}" destId="{6F20A9B6-AB66-45D9-AC03-8203A07CED92}" srcOrd="0" destOrd="0" presId="urn:microsoft.com/office/officeart/2005/8/layout/default#2"/>
    <dgm:cxn modelId="{902A2ECA-32C2-4CDF-B26F-B4E85B992F53}" type="presOf" srcId="{590DE745-E28C-451B-A3E7-0C602CA3A63B}" destId="{7EE22EFA-E3DF-4EF6-8377-14653D31AD94}" srcOrd="0" destOrd="0" presId="urn:microsoft.com/office/officeart/2005/8/layout/default#2"/>
    <dgm:cxn modelId="{96931B02-E684-4F4F-A94E-AB587DA41180}" srcId="{C418153D-C9B1-4010-896A-C121666F042D}" destId="{8546B3D6-2EDF-47F7-B685-EC043A10BBD5}" srcOrd="0" destOrd="0" parTransId="{C5E5CA95-4066-4ED1-97AE-97439BFCD51B}" sibTransId="{9DABF7B7-59A8-424C-AC90-85021946E1AF}"/>
    <dgm:cxn modelId="{D943D021-43E3-49C0-B318-0C2630D200E9}" srcId="{C418153D-C9B1-4010-896A-C121666F042D}" destId="{590DE745-E28C-451B-A3E7-0C602CA3A63B}" srcOrd="1" destOrd="0" parTransId="{9B38EFA6-1D37-49AD-B726-7FF6820CCA0B}" sibTransId="{AD21127E-5C63-48F7-B513-8796DBF6EDFA}"/>
    <dgm:cxn modelId="{9E9EA022-9ACB-419B-A9A5-7424A75D43AE}" srcId="{C418153D-C9B1-4010-896A-C121666F042D}" destId="{74957F07-5A2D-41A5-87D1-076A6F1BEBE6}" srcOrd="3" destOrd="0" parTransId="{35CB47AB-BFF6-407E-BA32-1D43ED3A3F2D}" sibTransId="{DD1220C6-FA15-44E3-A0C5-4B442AF1CBE5}"/>
    <dgm:cxn modelId="{6B0A25E1-915B-4D96-A527-336DB86FAFCD}" srcId="{C418153D-C9B1-4010-896A-C121666F042D}" destId="{36C92DCC-135D-4681-921F-B768B371B5C4}" srcOrd="2" destOrd="0" parTransId="{A6E02914-9FBF-4886-B7CF-19554005E1BF}" sibTransId="{B73D0D3B-8FA8-4860-BFAB-DFBFBC03E7A5}"/>
    <dgm:cxn modelId="{223D80AD-755C-416A-9B50-CA54C1BA7FE8}" type="presOf" srcId="{C418153D-C9B1-4010-896A-C121666F042D}" destId="{91D796DB-4FEE-4CC3-AD05-1991A3968169}" srcOrd="0" destOrd="0" presId="urn:microsoft.com/office/officeart/2005/8/layout/default#2"/>
    <dgm:cxn modelId="{1DB38DAF-0272-45D7-A2AA-56DD56BD6891}" type="presParOf" srcId="{91D796DB-4FEE-4CC3-AD05-1991A3968169}" destId="{6F20A9B6-AB66-45D9-AC03-8203A07CED92}" srcOrd="0" destOrd="0" presId="urn:microsoft.com/office/officeart/2005/8/layout/default#2"/>
    <dgm:cxn modelId="{C77AA108-72BF-4AC0-9A31-C714CF447782}" type="presParOf" srcId="{91D796DB-4FEE-4CC3-AD05-1991A3968169}" destId="{9348B2FC-5423-4C3A-8126-16029AA9F415}" srcOrd="1" destOrd="0" presId="urn:microsoft.com/office/officeart/2005/8/layout/default#2"/>
    <dgm:cxn modelId="{F8F2FE87-6377-497A-8BC7-CFFA1D9A7A50}" type="presParOf" srcId="{91D796DB-4FEE-4CC3-AD05-1991A3968169}" destId="{7EE22EFA-E3DF-4EF6-8377-14653D31AD94}" srcOrd="2" destOrd="0" presId="urn:microsoft.com/office/officeart/2005/8/layout/default#2"/>
    <dgm:cxn modelId="{603B0B2A-75BA-4F3E-9885-78B8373F020A}" type="presParOf" srcId="{91D796DB-4FEE-4CC3-AD05-1991A3968169}" destId="{616BA227-8CCD-453D-A7D3-98D0D4F35DD8}" srcOrd="3" destOrd="0" presId="urn:microsoft.com/office/officeart/2005/8/layout/default#2"/>
    <dgm:cxn modelId="{9CE3CAC2-3059-408D-9CF0-B357B74A0E54}" type="presParOf" srcId="{91D796DB-4FEE-4CC3-AD05-1991A3968169}" destId="{D6BCB54F-575A-4FB5-BA98-6EE7FE8FDF5D}" srcOrd="4" destOrd="0" presId="urn:microsoft.com/office/officeart/2005/8/layout/default#2"/>
    <dgm:cxn modelId="{B2FADA16-31FD-4D02-A145-5365E61095DF}" type="presParOf" srcId="{91D796DB-4FEE-4CC3-AD05-1991A3968169}" destId="{C6AD9760-FD2C-4E09-8E0B-D519B991B3FF}" srcOrd="5" destOrd="0" presId="urn:microsoft.com/office/officeart/2005/8/layout/default#2"/>
    <dgm:cxn modelId="{9A8BF5DB-375D-4C69-B2BA-8CB7A8E67CDA}" type="presParOf" srcId="{91D796DB-4FEE-4CC3-AD05-1991A3968169}" destId="{AA7A2879-9930-40C1-89CF-6D75A51B36CB}" srcOrd="6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4000" b="1" baseline="0" dirty="0" smtClean="0">
              <a:solidFill>
                <a:schemeClr val="tx1"/>
              </a:solidFill>
            </a:rPr>
            <a:t>Расходы в области дорожной деятельности</a:t>
          </a:r>
          <a:endParaRPr lang="ru-RU" sz="40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Y="-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F31879-1330-48A8-AB48-40D879CEE480}" type="presOf" srcId="{8EAC8641-7AF1-4D92-A995-45B614C8DE9E}" destId="{223C94F4-7D53-4E44-90A4-0DF2FEB9A9A5}" srcOrd="0" destOrd="0" presId="urn:microsoft.com/office/officeart/2005/8/layout/vList2"/>
    <dgm:cxn modelId="{3590433A-C9F4-4FB6-B084-00F3D3B3DE06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7B7B3E9F-A041-4767-97AC-036A0346FC11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418153D-C9B1-4010-896A-C121666F042D}" type="doc">
      <dgm:prSet loTypeId="urn:microsoft.com/office/officeart/2005/8/layout/default#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46B3D6-2EDF-47F7-B685-EC043A10BBD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497 тыс. руб. </a:t>
          </a:r>
        </a:p>
        <a:p>
          <a:r>
            <a:rPr lang="ru-RU" b="1" i="1" dirty="0" smtClean="0"/>
            <a:t>Оборудование остановочных пунктов</a:t>
          </a:r>
        </a:p>
      </dgm:t>
    </dgm:pt>
    <dgm:pt modelId="{C5E5CA95-4066-4ED1-97AE-97439BFCD51B}" type="parTrans" cxnId="{96931B02-E684-4F4F-A94E-AB587DA41180}">
      <dgm:prSet/>
      <dgm:spPr/>
      <dgm:t>
        <a:bodyPr/>
        <a:lstStyle/>
        <a:p>
          <a:endParaRPr lang="ru-RU"/>
        </a:p>
      </dgm:t>
    </dgm:pt>
    <dgm:pt modelId="{9DABF7B7-59A8-424C-AC90-85021946E1AF}" type="sibTrans" cxnId="{96931B02-E684-4F4F-A94E-AB587DA41180}">
      <dgm:prSet/>
      <dgm:spPr/>
      <dgm:t>
        <a:bodyPr/>
        <a:lstStyle/>
        <a:p>
          <a:endParaRPr lang="ru-RU"/>
        </a:p>
      </dgm:t>
    </dgm:pt>
    <dgm:pt modelId="{590DE745-E28C-451B-A3E7-0C602CA3A63B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16 533 тыс. руб. </a:t>
          </a:r>
        </a:p>
        <a:p>
          <a:r>
            <a:rPr lang="ru-RU" b="1" i="1" dirty="0" smtClean="0"/>
            <a:t>Текущий ремонт тротуаров                     (народные инициативы) </a:t>
          </a:r>
          <a:endParaRPr lang="ru-RU" b="1" i="1" dirty="0"/>
        </a:p>
      </dgm:t>
    </dgm:pt>
    <dgm:pt modelId="{9B38EFA6-1D37-49AD-B726-7FF6820CCA0B}" type="parTrans" cxnId="{D943D021-43E3-49C0-B318-0C2630D200E9}">
      <dgm:prSet/>
      <dgm:spPr/>
      <dgm:t>
        <a:bodyPr/>
        <a:lstStyle/>
        <a:p>
          <a:endParaRPr lang="ru-RU"/>
        </a:p>
      </dgm:t>
    </dgm:pt>
    <dgm:pt modelId="{AD21127E-5C63-48F7-B513-8796DBF6EDFA}" type="sibTrans" cxnId="{D943D021-43E3-49C0-B318-0C2630D200E9}">
      <dgm:prSet/>
      <dgm:spPr/>
      <dgm:t>
        <a:bodyPr/>
        <a:lstStyle/>
        <a:p>
          <a:endParaRPr lang="ru-RU"/>
        </a:p>
      </dgm:t>
    </dgm:pt>
    <dgm:pt modelId="{9F5E9840-A5BB-4519-8675-861BD6339F81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8900000" scaled="1"/>
          <a:tileRect/>
        </a:gradFill>
        <a:ln>
          <a:solidFill>
            <a:schemeClr val="bg1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b="1" i="1" dirty="0" smtClean="0"/>
            <a:t>71 220 тыс. руб. </a:t>
          </a:r>
        </a:p>
        <a:p>
          <a:r>
            <a:rPr lang="ru-RU" b="1" i="1" dirty="0" smtClean="0"/>
            <a:t>Ремонт              муниципальных дорог (областной бюджет) </a:t>
          </a:r>
          <a:endParaRPr lang="ru-RU" b="1" i="1" dirty="0"/>
        </a:p>
      </dgm:t>
    </dgm:pt>
    <dgm:pt modelId="{83F34F0B-DFAD-4FB9-B0CF-07019519A2AB}" type="parTrans" cxnId="{20F2B712-BB20-40AE-8819-583A3811266B}">
      <dgm:prSet/>
      <dgm:spPr/>
      <dgm:t>
        <a:bodyPr/>
        <a:lstStyle/>
        <a:p>
          <a:endParaRPr lang="ru-RU"/>
        </a:p>
      </dgm:t>
    </dgm:pt>
    <dgm:pt modelId="{9E1B70ED-8D50-44A9-947D-B13000184C77}" type="sibTrans" cxnId="{20F2B712-BB20-40AE-8819-583A3811266B}">
      <dgm:prSet/>
      <dgm:spPr/>
      <dgm:t>
        <a:bodyPr/>
        <a:lstStyle/>
        <a:p>
          <a:endParaRPr lang="ru-RU"/>
        </a:p>
      </dgm:t>
    </dgm:pt>
    <dgm:pt modelId="{36C92DCC-135D-4681-921F-B768B371B5C4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9 101 тыс. руб. </a:t>
          </a:r>
        </a:p>
        <a:p>
          <a:r>
            <a:rPr lang="ru-RU" b="1" i="1" dirty="0" smtClean="0"/>
            <a:t>Прочие мероприятия</a:t>
          </a:r>
          <a:endParaRPr lang="ru-RU" b="1" i="1" dirty="0"/>
        </a:p>
      </dgm:t>
    </dgm:pt>
    <dgm:pt modelId="{A6E02914-9FBF-4886-B7CF-19554005E1BF}" type="parTrans" cxnId="{6B0A25E1-915B-4D96-A527-336DB86FAFCD}">
      <dgm:prSet/>
      <dgm:spPr/>
      <dgm:t>
        <a:bodyPr/>
        <a:lstStyle/>
        <a:p>
          <a:endParaRPr lang="ru-RU"/>
        </a:p>
      </dgm:t>
    </dgm:pt>
    <dgm:pt modelId="{B73D0D3B-8FA8-4860-BFAB-DFBFBC03E7A5}" type="sibTrans" cxnId="{6B0A25E1-915B-4D96-A527-336DB86FAFCD}">
      <dgm:prSet/>
      <dgm:spPr/>
      <dgm:t>
        <a:bodyPr/>
        <a:lstStyle/>
        <a:p>
          <a:endParaRPr lang="ru-RU"/>
        </a:p>
      </dgm:t>
    </dgm:pt>
    <dgm:pt modelId="{011A61CA-1D32-4607-949B-D283036576E8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ru-RU" b="1" i="1" dirty="0" smtClean="0"/>
            <a:t>215 015 тыс. руб. </a:t>
          </a:r>
        </a:p>
        <a:p>
          <a:pPr algn="ctr"/>
          <a:r>
            <a:rPr lang="ru-RU" b="1" i="1" dirty="0" smtClean="0"/>
            <a:t>Ремонт                муниципальных дорог (районный бюджет)</a:t>
          </a:r>
        </a:p>
      </dgm:t>
    </dgm:pt>
    <dgm:pt modelId="{0265A433-0C84-4D0E-B961-68C4694D65FD}" type="parTrans" cxnId="{7A30338B-E2AC-482E-970E-28C91468A8B2}">
      <dgm:prSet/>
      <dgm:spPr/>
      <dgm:t>
        <a:bodyPr/>
        <a:lstStyle/>
        <a:p>
          <a:endParaRPr lang="ru-RU"/>
        </a:p>
      </dgm:t>
    </dgm:pt>
    <dgm:pt modelId="{ECD91ACE-EFB4-4C5E-BD58-C0F90195A7C0}" type="sibTrans" cxnId="{7A30338B-E2AC-482E-970E-28C91468A8B2}">
      <dgm:prSet/>
      <dgm:spPr/>
      <dgm:t>
        <a:bodyPr/>
        <a:lstStyle/>
        <a:p>
          <a:endParaRPr lang="ru-RU"/>
        </a:p>
      </dgm:t>
    </dgm:pt>
    <dgm:pt modelId="{D1C3DA52-0ED3-426C-8CD3-D689F43B1976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5 253 тыс. руб.</a:t>
          </a:r>
        </a:p>
        <a:p>
          <a:r>
            <a:rPr lang="ru-RU" b="1" i="1" dirty="0" smtClean="0"/>
            <a:t>Ремонт мостового   перехода через протоку                             р. Кута</a:t>
          </a:r>
        </a:p>
      </dgm:t>
    </dgm:pt>
    <dgm:pt modelId="{0D2C8C6C-5BBE-46B2-8645-7B396DB1A677}" type="parTrans" cxnId="{5C774EAC-033E-414E-A1EB-349F51830D33}">
      <dgm:prSet/>
      <dgm:spPr/>
      <dgm:t>
        <a:bodyPr/>
        <a:lstStyle/>
        <a:p>
          <a:endParaRPr lang="ru-RU"/>
        </a:p>
      </dgm:t>
    </dgm:pt>
    <dgm:pt modelId="{837B920F-7580-4005-AA6F-2FF3A9AD07CE}" type="sibTrans" cxnId="{5C774EAC-033E-414E-A1EB-349F51830D33}">
      <dgm:prSet/>
      <dgm:spPr/>
      <dgm:t>
        <a:bodyPr/>
        <a:lstStyle/>
        <a:p>
          <a:endParaRPr lang="ru-RU"/>
        </a:p>
      </dgm:t>
    </dgm:pt>
    <dgm:pt modelId="{8F14A40C-F15A-46C5-B8BB-81544F13D9A2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58 100 тыс. руб.</a:t>
          </a:r>
        </a:p>
        <a:p>
          <a:r>
            <a:rPr lang="ru-RU" b="1" i="1" dirty="0" smtClean="0"/>
            <a:t>Содержание      внутригородских дорог </a:t>
          </a:r>
        </a:p>
      </dgm:t>
    </dgm:pt>
    <dgm:pt modelId="{18AF0992-6600-4ADA-88CB-9F373EB348D5}" type="parTrans" cxnId="{A5FE44A7-B6A4-44BF-AA36-509682260617}">
      <dgm:prSet/>
      <dgm:spPr/>
      <dgm:t>
        <a:bodyPr/>
        <a:lstStyle/>
        <a:p>
          <a:endParaRPr lang="ru-RU"/>
        </a:p>
      </dgm:t>
    </dgm:pt>
    <dgm:pt modelId="{4A3CACA3-4561-4BEF-9344-02AF92FBEECE}" type="sibTrans" cxnId="{A5FE44A7-B6A4-44BF-AA36-509682260617}">
      <dgm:prSet/>
      <dgm:spPr/>
      <dgm:t>
        <a:bodyPr/>
        <a:lstStyle/>
        <a:p>
          <a:endParaRPr lang="ru-RU"/>
        </a:p>
      </dgm:t>
    </dgm:pt>
    <dgm:pt modelId="{0D5B0ED0-E978-4826-8072-31E8ED70CCCD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70 908 тыс. руб. </a:t>
          </a:r>
        </a:p>
        <a:p>
          <a:r>
            <a:rPr lang="ru-RU" b="1" i="1" dirty="0" smtClean="0"/>
            <a:t>Ремонт                 муниципальных дорог                                         (местный бюджет)</a:t>
          </a:r>
        </a:p>
      </dgm:t>
    </dgm:pt>
    <dgm:pt modelId="{CCEF4D87-1CC2-42B9-AA9F-EBB9D4616E71}" type="parTrans" cxnId="{24214825-800D-431E-B4F3-7FF343B3BE8C}">
      <dgm:prSet/>
      <dgm:spPr/>
      <dgm:t>
        <a:bodyPr/>
        <a:lstStyle/>
        <a:p>
          <a:endParaRPr lang="ru-RU"/>
        </a:p>
      </dgm:t>
    </dgm:pt>
    <dgm:pt modelId="{BE29BF2D-F721-4417-BA9B-34593D206E4A}" type="sibTrans" cxnId="{24214825-800D-431E-B4F3-7FF343B3BE8C}">
      <dgm:prSet/>
      <dgm:spPr/>
      <dgm:t>
        <a:bodyPr/>
        <a:lstStyle/>
        <a:p>
          <a:endParaRPr lang="ru-RU"/>
        </a:p>
      </dgm:t>
    </dgm:pt>
    <dgm:pt modelId="{90FEFAB1-8E84-4B11-A38D-48F724AA1FE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b="1" i="1" dirty="0" smtClean="0"/>
            <a:t>9 131 тыс. руб. </a:t>
          </a:r>
        </a:p>
        <a:p>
          <a:r>
            <a:rPr lang="ru-RU" b="1" i="1" dirty="0" smtClean="0"/>
            <a:t>Обустройство, ремонт лестниц и тротуаров</a:t>
          </a:r>
        </a:p>
      </dgm:t>
    </dgm:pt>
    <dgm:pt modelId="{C1F9EC3B-0BBC-4943-80B1-48882065E34B}" type="parTrans" cxnId="{F7AF89BE-438D-4CFD-A323-973B94B36226}">
      <dgm:prSet/>
      <dgm:spPr/>
      <dgm:t>
        <a:bodyPr/>
        <a:lstStyle/>
        <a:p>
          <a:endParaRPr lang="ru-RU"/>
        </a:p>
      </dgm:t>
    </dgm:pt>
    <dgm:pt modelId="{55F47230-8F96-46A4-9B71-59A2A205C230}" type="sibTrans" cxnId="{F7AF89BE-438D-4CFD-A323-973B94B36226}">
      <dgm:prSet/>
      <dgm:spPr/>
      <dgm:t>
        <a:bodyPr/>
        <a:lstStyle/>
        <a:p>
          <a:endParaRPr lang="ru-RU"/>
        </a:p>
      </dgm:t>
    </dgm:pt>
    <dgm:pt modelId="{A542BB34-3CDF-49AE-BDE0-40CE60F52A7E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308 тыс. руб.</a:t>
          </a:r>
        </a:p>
        <a:p>
          <a:r>
            <a:rPr lang="ru-RU" b="1" i="1" dirty="0" smtClean="0"/>
            <a:t>МП «Повышение безопасности дорожного движения»</a:t>
          </a:r>
        </a:p>
      </dgm:t>
    </dgm:pt>
    <dgm:pt modelId="{571CF7DA-A502-4586-9FC9-FBE995D05F60}" type="parTrans" cxnId="{5EDFA205-A0D9-4FDA-A919-68C65F1BEA81}">
      <dgm:prSet/>
      <dgm:spPr/>
      <dgm:t>
        <a:bodyPr/>
        <a:lstStyle/>
        <a:p>
          <a:endParaRPr lang="ru-RU"/>
        </a:p>
      </dgm:t>
    </dgm:pt>
    <dgm:pt modelId="{D7CD2CED-D2A9-4B9A-8F69-E4F6C38C04E3}" type="sibTrans" cxnId="{5EDFA205-A0D9-4FDA-A919-68C65F1BEA81}">
      <dgm:prSet/>
      <dgm:spPr/>
      <dgm:t>
        <a:bodyPr/>
        <a:lstStyle/>
        <a:p>
          <a:endParaRPr lang="ru-RU"/>
        </a:p>
      </dgm:t>
    </dgm:pt>
    <dgm:pt modelId="{DC82E6C3-A855-413C-AFE5-089A1A59AD6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b="1" i="1" dirty="0" smtClean="0"/>
            <a:t>5 760 тыс. руб. </a:t>
          </a:r>
        </a:p>
        <a:p>
          <a:r>
            <a:rPr lang="ru-RU" b="1" i="1" dirty="0" smtClean="0"/>
            <a:t>Работы по обследованию, очистке и содержанию сетей ливневой канализации</a:t>
          </a:r>
        </a:p>
      </dgm:t>
    </dgm:pt>
    <dgm:pt modelId="{29D2D627-10CE-42BE-8218-5128D56C8DD9}" type="parTrans" cxnId="{3492B089-F666-44E5-98CC-BEECB506A079}">
      <dgm:prSet/>
      <dgm:spPr/>
      <dgm:t>
        <a:bodyPr/>
        <a:lstStyle/>
        <a:p>
          <a:endParaRPr lang="ru-RU"/>
        </a:p>
      </dgm:t>
    </dgm:pt>
    <dgm:pt modelId="{A287C187-76B7-43C6-841C-96564EEFC9BA}" type="sibTrans" cxnId="{3492B089-F666-44E5-98CC-BEECB506A079}">
      <dgm:prSet/>
      <dgm:spPr/>
      <dgm:t>
        <a:bodyPr/>
        <a:lstStyle/>
        <a:p>
          <a:endParaRPr lang="ru-RU"/>
        </a:p>
      </dgm:t>
    </dgm:pt>
    <dgm:pt modelId="{4D1B4876-578A-41D2-B4BF-626B3E39110E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  6 158 тыс. руб. </a:t>
          </a:r>
        </a:p>
        <a:p>
          <a:r>
            <a:rPr lang="ru-RU" b="1" i="1" dirty="0" smtClean="0"/>
            <a:t>Ямочный ремонт</a:t>
          </a:r>
        </a:p>
      </dgm:t>
    </dgm:pt>
    <dgm:pt modelId="{560FE245-FD7C-4876-A5B1-EBB5EE6805EA}" type="parTrans" cxnId="{B6662A1C-AC64-4C6A-B7E7-B46A8C55F5EA}">
      <dgm:prSet/>
      <dgm:spPr/>
      <dgm:t>
        <a:bodyPr/>
        <a:lstStyle/>
        <a:p>
          <a:endParaRPr lang="ru-RU"/>
        </a:p>
      </dgm:t>
    </dgm:pt>
    <dgm:pt modelId="{483CFC32-1493-42E4-89A2-E69A24327404}" type="sibTrans" cxnId="{B6662A1C-AC64-4C6A-B7E7-B46A8C55F5EA}">
      <dgm:prSet/>
      <dgm:spPr/>
      <dgm:t>
        <a:bodyPr/>
        <a:lstStyle/>
        <a:p>
          <a:endParaRPr lang="ru-RU"/>
        </a:p>
      </dgm:t>
    </dgm:pt>
    <dgm:pt modelId="{91D796DB-4FEE-4CC3-AD05-1991A3968169}" type="pres">
      <dgm:prSet presAssocID="{C418153D-C9B1-4010-896A-C121666F042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20A9B6-AB66-45D9-AC03-8203A07CED92}" type="pres">
      <dgm:prSet presAssocID="{8546B3D6-2EDF-47F7-B685-EC043A10BBD5}" presName="node" presStyleLbl="node1" presStyleIdx="0" presStyleCnt="12" custScaleY="102958" custLinFactX="11318" custLinFactY="100000" custLinFactNeighborX="100000" custLinFactNeighborY="1503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48B2FC-5423-4C3A-8126-16029AA9F415}" type="pres">
      <dgm:prSet presAssocID="{9DABF7B7-59A8-424C-AC90-85021946E1AF}" presName="sibTrans" presStyleCnt="0"/>
      <dgm:spPr/>
    </dgm:pt>
    <dgm:pt modelId="{7EE22EFA-E3DF-4EF6-8377-14653D31AD94}" type="pres">
      <dgm:prSet presAssocID="{590DE745-E28C-451B-A3E7-0C602CA3A63B}" presName="node" presStyleLbl="node1" presStyleIdx="1" presStyleCnt="12" custScaleX="106946" custScaleY="102958" custLinFactNeighborX="-5715" custLinFactNeighborY="950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6BA227-8CCD-453D-A7D3-98D0D4F35DD8}" type="pres">
      <dgm:prSet presAssocID="{AD21127E-5C63-48F7-B513-8796DBF6EDFA}" presName="sibTrans" presStyleCnt="0"/>
      <dgm:spPr/>
    </dgm:pt>
    <dgm:pt modelId="{CEE978A8-7F57-4C14-8D34-863601262F0A}" type="pres">
      <dgm:prSet presAssocID="{9F5E9840-A5BB-4519-8675-861BD6339F81}" presName="node" presStyleLbl="node1" presStyleIdx="2" presStyleCnt="12" custScaleX="97393" custScaleY="102958" custLinFactX="-5610" custLinFactNeighborX="-100000" custLinFactNeighborY="-476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F9CB2D-1EDD-4E16-BF45-AB6B3DFB006B}" type="pres">
      <dgm:prSet presAssocID="{9E1B70ED-8D50-44A9-947D-B13000184C77}" presName="sibTrans" presStyleCnt="0"/>
      <dgm:spPr/>
    </dgm:pt>
    <dgm:pt modelId="{D6BCB54F-575A-4FB5-BA98-6EE7FE8FDF5D}" type="pres">
      <dgm:prSet presAssocID="{36C92DCC-135D-4681-921F-B768B371B5C4}" presName="node" presStyleLbl="node1" presStyleIdx="3" presStyleCnt="12" custScaleX="97018" custScaleY="102958" custLinFactY="100000" custLinFactNeighborX="-3557" custLinFactNeighborY="1503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D9760-FD2C-4E09-8E0B-D519B991B3FF}" type="pres">
      <dgm:prSet presAssocID="{B73D0D3B-8FA8-4860-BFAB-DFBFBC03E7A5}" presName="sibTrans" presStyleCnt="0"/>
      <dgm:spPr/>
    </dgm:pt>
    <dgm:pt modelId="{597B324E-28B9-4101-B21D-8F6C9D65325B}" type="pres">
      <dgm:prSet presAssocID="{011A61CA-1D32-4607-949B-D283036576E8}" presName="node" presStyleLbl="node1" presStyleIdx="4" presStyleCnt="12" custScaleX="95490" custScaleY="102958" custLinFactX="100000" custLinFactY="-67320" custLinFactNeighborX="121321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7E07F6-3F4D-46E7-84B3-0CF168B035D6}" type="pres">
      <dgm:prSet presAssocID="{ECD91ACE-EFB4-4C5E-BD58-C0F90195A7C0}" presName="sibTrans" presStyleCnt="0"/>
      <dgm:spPr/>
    </dgm:pt>
    <dgm:pt modelId="{88590AC8-D988-4D68-890E-678455D8E2E6}" type="pres">
      <dgm:prSet presAssocID="{D1C3DA52-0ED3-426C-8CD3-D689F43B1976}" presName="node" presStyleLbl="node1" presStyleIdx="5" presStyleCnt="12" custScaleX="105187" custScaleY="102958" custLinFactX="-47291" custLinFactY="-63965" custLinFactNeighborX="-1000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675743-0F8E-42A4-A4F8-7CF80B144A9A}" type="pres">
      <dgm:prSet presAssocID="{837B920F-7580-4005-AA6F-2FF3A9AD07CE}" presName="sibTrans" presStyleCnt="0"/>
      <dgm:spPr/>
    </dgm:pt>
    <dgm:pt modelId="{99E81FD0-F3E9-43C5-902A-6A11612F599E}" type="pres">
      <dgm:prSet presAssocID="{8F14A40C-F15A-46C5-B8BB-81544F13D9A2}" presName="node" presStyleLbl="node1" presStyleIdx="6" presStyleCnt="12" custScaleX="95050" custScaleY="102958" custLinFactX="-100000" custLinFactNeighborX="-154992" custLinFactNeighborY="-255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7E24B4-5A2C-4631-B58F-01D4742AC69F}" type="pres">
      <dgm:prSet presAssocID="{4A3CACA3-4561-4BEF-9344-02AF92FBEECE}" presName="sibTrans" presStyleCnt="0"/>
      <dgm:spPr/>
    </dgm:pt>
    <dgm:pt modelId="{D28DB185-EBCA-457E-9EC7-E92BB43808E1}" type="pres">
      <dgm:prSet presAssocID="{0D5B0ED0-E978-4826-8072-31E8ED70CCCD}" presName="node" presStyleLbl="node1" presStyleIdx="7" presStyleCnt="12" custScaleX="102610" custScaleY="102970" custLinFactY="-67314" custLinFactNeighborX="3866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3BC005-9CD1-4F53-9558-4411F81FE4F2}" type="pres">
      <dgm:prSet presAssocID="{BE29BF2D-F721-4417-BA9B-34593D206E4A}" presName="sibTrans" presStyleCnt="0"/>
      <dgm:spPr/>
    </dgm:pt>
    <dgm:pt modelId="{5A04A09D-31D8-4599-80A7-733F31161402}" type="pres">
      <dgm:prSet presAssocID="{90FEFAB1-8E84-4B11-A38D-48F724AA1FE5}" presName="node" presStyleLbl="node1" presStyleIdx="8" presStyleCnt="12" custScaleX="96584" custScaleY="102958" custLinFactX="100000" custLinFactY="-47402" custLinFactNeighborX="120613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D62DEF-9262-4A06-BDF8-B02F4A291899}" type="pres">
      <dgm:prSet presAssocID="{55F47230-8F96-46A4-9B71-59A2A205C230}" presName="sibTrans" presStyleCnt="0"/>
      <dgm:spPr/>
    </dgm:pt>
    <dgm:pt modelId="{43D6616D-D893-4507-99F7-C0974F128B77}" type="pres">
      <dgm:prSet presAssocID="{A542BB34-3CDF-49AE-BDE0-40CE60F52A7E}" presName="node" presStyleLbl="node1" presStyleIdx="9" presStyleCnt="12" custScaleY="102958" custLinFactX="-12750" custLinFactNeighborX="-100000" custLinFactNeighborY="110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85C448-2E44-462D-BCF6-9A2501B9C06D}" type="pres">
      <dgm:prSet presAssocID="{D7CD2CED-D2A9-4B9A-8F69-E4F6C38C04E3}" presName="sibTrans" presStyleCnt="0"/>
      <dgm:spPr/>
    </dgm:pt>
    <dgm:pt modelId="{63C83953-0917-468E-A844-38532A460883}" type="pres">
      <dgm:prSet presAssocID="{DC82E6C3-A855-413C-AFE5-089A1A59AD65}" presName="node" presStyleLbl="node1" presStyleIdx="10" presStyleCnt="12" custScaleX="96584" custScaleY="102958" custLinFactX="13761" custLinFactY="-47402" custLinFactNeighborX="1000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31C84B-F022-412D-B6A3-367744C28FA5}" type="pres">
      <dgm:prSet presAssocID="{A287C187-76B7-43C6-841C-96564EEFC9BA}" presName="sibTrans" presStyleCnt="0"/>
      <dgm:spPr/>
    </dgm:pt>
    <dgm:pt modelId="{1AD3E922-AB1D-4349-9AC3-A304C7FA6E66}" type="pres">
      <dgm:prSet presAssocID="{4D1B4876-578A-41D2-B4BF-626B3E39110E}" presName="node" presStyleLbl="node1" presStyleIdx="11" presStyleCnt="12" custScaleY="102958" custLinFactX="-8041" custLinFactNeighborX="-100000" custLinFactNeighborY="110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681E84-A7BE-4E0D-B29B-167D2301AD35}" type="presOf" srcId="{A542BB34-3CDF-49AE-BDE0-40CE60F52A7E}" destId="{43D6616D-D893-4507-99F7-C0974F128B77}" srcOrd="0" destOrd="0" presId="urn:microsoft.com/office/officeart/2005/8/layout/default#2"/>
    <dgm:cxn modelId="{3EB46BD1-F2FF-48B7-B3FD-7A4903CEF8E6}" type="presOf" srcId="{36C92DCC-135D-4681-921F-B768B371B5C4}" destId="{D6BCB54F-575A-4FB5-BA98-6EE7FE8FDF5D}" srcOrd="0" destOrd="0" presId="urn:microsoft.com/office/officeart/2005/8/layout/default#2"/>
    <dgm:cxn modelId="{C1344AC9-2383-4B09-9760-F8C7069FD100}" type="presOf" srcId="{9F5E9840-A5BB-4519-8675-861BD6339F81}" destId="{CEE978A8-7F57-4C14-8D34-863601262F0A}" srcOrd="0" destOrd="0" presId="urn:microsoft.com/office/officeart/2005/8/layout/default#2"/>
    <dgm:cxn modelId="{B6662A1C-AC64-4C6A-B7E7-B46A8C55F5EA}" srcId="{C418153D-C9B1-4010-896A-C121666F042D}" destId="{4D1B4876-578A-41D2-B4BF-626B3E39110E}" srcOrd="11" destOrd="0" parTransId="{560FE245-FD7C-4876-A5B1-EBB5EE6805EA}" sibTransId="{483CFC32-1493-42E4-89A2-E69A24327404}"/>
    <dgm:cxn modelId="{5C774EAC-033E-414E-A1EB-349F51830D33}" srcId="{C418153D-C9B1-4010-896A-C121666F042D}" destId="{D1C3DA52-0ED3-426C-8CD3-D689F43B1976}" srcOrd="5" destOrd="0" parTransId="{0D2C8C6C-5BBE-46B2-8645-7B396DB1A677}" sibTransId="{837B920F-7580-4005-AA6F-2FF3A9AD07CE}"/>
    <dgm:cxn modelId="{F7AF89BE-438D-4CFD-A323-973B94B36226}" srcId="{C418153D-C9B1-4010-896A-C121666F042D}" destId="{90FEFAB1-8E84-4B11-A38D-48F724AA1FE5}" srcOrd="8" destOrd="0" parTransId="{C1F9EC3B-0BBC-4943-80B1-48882065E34B}" sibTransId="{55F47230-8F96-46A4-9B71-59A2A205C230}"/>
    <dgm:cxn modelId="{1C70C8EF-72E8-47A9-9961-48CE101843B9}" type="presOf" srcId="{C418153D-C9B1-4010-896A-C121666F042D}" destId="{91D796DB-4FEE-4CC3-AD05-1991A3968169}" srcOrd="0" destOrd="0" presId="urn:microsoft.com/office/officeart/2005/8/layout/default#2"/>
    <dgm:cxn modelId="{20F2B712-BB20-40AE-8819-583A3811266B}" srcId="{C418153D-C9B1-4010-896A-C121666F042D}" destId="{9F5E9840-A5BB-4519-8675-861BD6339F81}" srcOrd="2" destOrd="0" parTransId="{83F34F0B-DFAD-4FB9-B0CF-07019519A2AB}" sibTransId="{9E1B70ED-8D50-44A9-947D-B13000184C77}"/>
    <dgm:cxn modelId="{7B386CE0-D63F-4734-8865-7BE4847F1BB4}" type="presOf" srcId="{90FEFAB1-8E84-4B11-A38D-48F724AA1FE5}" destId="{5A04A09D-31D8-4599-80A7-733F31161402}" srcOrd="0" destOrd="0" presId="urn:microsoft.com/office/officeart/2005/8/layout/default#2"/>
    <dgm:cxn modelId="{8D3002BD-6691-4985-A878-488C626FC8BB}" type="presOf" srcId="{4D1B4876-578A-41D2-B4BF-626B3E39110E}" destId="{1AD3E922-AB1D-4349-9AC3-A304C7FA6E66}" srcOrd="0" destOrd="0" presId="urn:microsoft.com/office/officeart/2005/8/layout/default#2"/>
    <dgm:cxn modelId="{6B0A25E1-915B-4D96-A527-336DB86FAFCD}" srcId="{C418153D-C9B1-4010-896A-C121666F042D}" destId="{36C92DCC-135D-4681-921F-B768B371B5C4}" srcOrd="3" destOrd="0" parTransId="{A6E02914-9FBF-4886-B7CF-19554005E1BF}" sibTransId="{B73D0D3B-8FA8-4860-BFAB-DFBFBC03E7A5}"/>
    <dgm:cxn modelId="{EBC78F68-49B2-48BE-BFD5-262E0065CE36}" type="presOf" srcId="{8546B3D6-2EDF-47F7-B685-EC043A10BBD5}" destId="{6F20A9B6-AB66-45D9-AC03-8203A07CED92}" srcOrd="0" destOrd="0" presId="urn:microsoft.com/office/officeart/2005/8/layout/default#2"/>
    <dgm:cxn modelId="{96931B02-E684-4F4F-A94E-AB587DA41180}" srcId="{C418153D-C9B1-4010-896A-C121666F042D}" destId="{8546B3D6-2EDF-47F7-B685-EC043A10BBD5}" srcOrd="0" destOrd="0" parTransId="{C5E5CA95-4066-4ED1-97AE-97439BFCD51B}" sibTransId="{9DABF7B7-59A8-424C-AC90-85021946E1AF}"/>
    <dgm:cxn modelId="{0E044909-3523-4065-A113-5C656D1500BA}" type="presOf" srcId="{D1C3DA52-0ED3-426C-8CD3-D689F43B1976}" destId="{88590AC8-D988-4D68-890E-678455D8E2E6}" srcOrd="0" destOrd="0" presId="urn:microsoft.com/office/officeart/2005/8/layout/default#2"/>
    <dgm:cxn modelId="{7A30338B-E2AC-482E-970E-28C91468A8B2}" srcId="{C418153D-C9B1-4010-896A-C121666F042D}" destId="{011A61CA-1D32-4607-949B-D283036576E8}" srcOrd="4" destOrd="0" parTransId="{0265A433-0C84-4D0E-B961-68C4694D65FD}" sibTransId="{ECD91ACE-EFB4-4C5E-BD58-C0F90195A7C0}"/>
    <dgm:cxn modelId="{A5FE44A7-B6A4-44BF-AA36-509682260617}" srcId="{C418153D-C9B1-4010-896A-C121666F042D}" destId="{8F14A40C-F15A-46C5-B8BB-81544F13D9A2}" srcOrd="6" destOrd="0" parTransId="{18AF0992-6600-4ADA-88CB-9F373EB348D5}" sibTransId="{4A3CACA3-4561-4BEF-9344-02AF92FBEECE}"/>
    <dgm:cxn modelId="{BAA8FD6A-74F4-4F80-8652-8F59180E7461}" type="presOf" srcId="{590DE745-E28C-451B-A3E7-0C602CA3A63B}" destId="{7EE22EFA-E3DF-4EF6-8377-14653D31AD94}" srcOrd="0" destOrd="0" presId="urn:microsoft.com/office/officeart/2005/8/layout/default#2"/>
    <dgm:cxn modelId="{18602D3A-35DE-4A8C-8999-C766A2910788}" type="presOf" srcId="{DC82E6C3-A855-413C-AFE5-089A1A59AD65}" destId="{63C83953-0917-468E-A844-38532A460883}" srcOrd="0" destOrd="0" presId="urn:microsoft.com/office/officeart/2005/8/layout/default#2"/>
    <dgm:cxn modelId="{B2721DC6-5B94-4702-8B4B-95EF531F69F8}" type="presOf" srcId="{011A61CA-1D32-4607-949B-D283036576E8}" destId="{597B324E-28B9-4101-B21D-8F6C9D65325B}" srcOrd="0" destOrd="0" presId="urn:microsoft.com/office/officeart/2005/8/layout/default#2"/>
    <dgm:cxn modelId="{96E3C346-F666-4424-8DBF-4C1DBB722141}" type="presOf" srcId="{8F14A40C-F15A-46C5-B8BB-81544F13D9A2}" destId="{99E81FD0-F3E9-43C5-902A-6A11612F599E}" srcOrd="0" destOrd="0" presId="urn:microsoft.com/office/officeart/2005/8/layout/default#2"/>
    <dgm:cxn modelId="{5EDFA205-A0D9-4FDA-A919-68C65F1BEA81}" srcId="{C418153D-C9B1-4010-896A-C121666F042D}" destId="{A542BB34-3CDF-49AE-BDE0-40CE60F52A7E}" srcOrd="9" destOrd="0" parTransId="{571CF7DA-A502-4586-9FC9-FBE995D05F60}" sibTransId="{D7CD2CED-D2A9-4B9A-8F69-E4F6C38C04E3}"/>
    <dgm:cxn modelId="{24214825-800D-431E-B4F3-7FF343B3BE8C}" srcId="{C418153D-C9B1-4010-896A-C121666F042D}" destId="{0D5B0ED0-E978-4826-8072-31E8ED70CCCD}" srcOrd="7" destOrd="0" parTransId="{CCEF4D87-1CC2-42B9-AA9F-EBB9D4616E71}" sibTransId="{BE29BF2D-F721-4417-BA9B-34593D206E4A}"/>
    <dgm:cxn modelId="{3492B089-F666-44E5-98CC-BEECB506A079}" srcId="{C418153D-C9B1-4010-896A-C121666F042D}" destId="{DC82E6C3-A855-413C-AFE5-089A1A59AD65}" srcOrd="10" destOrd="0" parTransId="{29D2D627-10CE-42BE-8218-5128D56C8DD9}" sibTransId="{A287C187-76B7-43C6-841C-96564EEFC9BA}"/>
    <dgm:cxn modelId="{E00D82BF-B2FD-4295-B1D7-277061D1C0D5}" type="presOf" srcId="{0D5B0ED0-E978-4826-8072-31E8ED70CCCD}" destId="{D28DB185-EBCA-457E-9EC7-E92BB43808E1}" srcOrd="0" destOrd="0" presId="urn:microsoft.com/office/officeart/2005/8/layout/default#2"/>
    <dgm:cxn modelId="{D943D021-43E3-49C0-B318-0C2630D200E9}" srcId="{C418153D-C9B1-4010-896A-C121666F042D}" destId="{590DE745-E28C-451B-A3E7-0C602CA3A63B}" srcOrd="1" destOrd="0" parTransId="{9B38EFA6-1D37-49AD-B726-7FF6820CCA0B}" sibTransId="{AD21127E-5C63-48F7-B513-8796DBF6EDFA}"/>
    <dgm:cxn modelId="{2F4EE13C-6D93-47BC-A6DE-440FB5C175E4}" type="presParOf" srcId="{91D796DB-4FEE-4CC3-AD05-1991A3968169}" destId="{6F20A9B6-AB66-45D9-AC03-8203A07CED92}" srcOrd="0" destOrd="0" presId="urn:microsoft.com/office/officeart/2005/8/layout/default#2"/>
    <dgm:cxn modelId="{08DC7B99-834E-457C-9647-F403674FBEBB}" type="presParOf" srcId="{91D796DB-4FEE-4CC3-AD05-1991A3968169}" destId="{9348B2FC-5423-4C3A-8126-16029AA9F415}" srcOrd="1" destOrd="0" presId="urn:microsoft.com/office/officeart/2005/8/layout/default#2"/>
    <dgm:cxn modelId="{28A58F8B-8DC4-41E2-B43A-04377510CEF2}" type="presParOf" srcId="{91D796DB-4FEE-4CC3-AD05-1991A3968169}" destId="{7EE22EFA-E3DF-4EF6-8377-14653D31AD94}" srcOrd="2" destOrd="0" presId="urn:microsoft.com/office/officeart/2005/8/layout/default#2"/>
    <dgm:cxn modelId="{539E86F3-7A3D-4CAB-ADCB-AC0B2F635A21}" type="presParOf" srcId="{91D796DB-4FEE-4CC3-AD05-1991A3968169}" destId="{616BA227-8CCD-453D-A7D3-98D0D4F35DD8}" srcOrd="3" destOrd="0" presId="urn:microsoft.com/office/officeart/2005/8/layout/default#2"/>
    <dgm:cxn modelId="{F8D04C30-44D0-4961-A210-383513932CF2}" type="presParOf" srcId="{91D796DB-4FEE-4CC3-AD05-1991A3968169}" destId="{CEE978A8-7F57-4C14-8D34-863601262F0A}" srcOrd="4" destOrd="0" presId="urn:microsoft.com/office/officeart/2005/8/layout/default#2"/>
    <dgm:cxn modelId="{EA52EFCA-10EA-4651-82D3-9EF7DD4EDAB6}" type="presParOf" srcId="{91D796DB-4FEE-4CC3-AD05-1991A3968169}" destId="{2BF9CB2D-1EDD-4E16-BF45-AB6B3DFB006B}" srcOrd="5" destOrd="0" presId="urn:microsoft.com/office/officeart/2005/8/layout/default#2"/>
    <dgm:cxn modelId="{4069C2C0-0A21-46EE-8272-643845DCE402}" type="presParOf" srcId="{91D796DB-4FEE-4CC3-AD05-1991A3968169}" destId="{D6BCB54F-575A-4FB5-BA98-6EE7FE8FDF5D}" srcOrd="6" destOrd="0" presId="urn:microsoft.com/office/officeart/2005/8/layout/default#2"/>
    <dgm:cxn modelId="{80AADAEA-1F4F-4695-8027-D6F964A186CD}" type="presParOf" srcId="{91D796DB-4FEE-4CC3-AD05-1991A3968169}" destId="{C6AD9760-FD2C-4E09-8E0B-D519B991B3FF}" srcOrd="7" destOrd="0" presId="urn:microsoft.com/office/officeart/2005/8/layout/default#2"/>
    <dgm:cxn modelId="{C03505A8-D4FB-4B39-86B0-9DDBCD5BB1EB}" type="presParOf" srcId="{91D796DB-4FEE-4CC3-AD05-1991A3968169}" destId="{597B324E-28B9-4101-B21D-8F6C9D65325B}" srcOrd="8" destOrd="0" presId="urn:microsoft.com/office/officeart/2005/8/layout/default#2"/>
    <dgm:cxn modelId="{A91C9E6A-519D-4D63-9F0B-1DE3527A49AF}" type="presParOf" srcId="{91D796DB-4FEE-4CC3-AD05-1991A3968169}" destId="{A87E07F6-3F4D-46E7-84B3-0CF168B035D6}" srcOrd="9" destOrd="0" presId="urn:microsoft.com/office/officeart/2005/8/layout/default#2"/>
    <dgm:cxn modelId="{82257C15-DA6E-47A1-AE51-AC31C1B33FB7}" type="presParOf" srcId="{91D796DB-4FEE-4CC3-AD05-1991A3968169}" destId="{88590AC8-D988-4D68-890E-678455D8E2E6}" srcOrd="10" destOrd="0" presId="urn:microsoft.com/office/officeart/2005/8/layout/default#2"/>
    <dgm:cxn modelId="{9120F41E-3B07-4242-AEC7-2B85158CEE8F}" type="presParOf" srcId="{91D796DB-4FEE-4CC3-AD05-1991A3968169}" destId="{45675743-0F8E-42A4-A4F8-7CF80B144A9A}" srcOrd="11" destOrd="0" presId="urn:microsoft.com/office/officeart/2005/8/layout/default#2"/>
    <dgm:cxn modelId="{E95DAB64-DA3D-4FDA-A65F-D19835B724C8}" type="presParOf" srcId="{91D796DB-4FEE-4CC3-AD05-1991A3968169}" destId="{99E81FD0-F3E9-43C5-902A-6A11612F599E}" srcOrd="12" destOrd="0" presId="urn:microsoft.com/office/officeart/2005/8/layout/default#2"/>
    <dgm:cxn modelId="{2BDC022D-3629-4456-BE1C-245FC44FF512}" type="presParOf" srcId="{91D796DB-4FEE-4CC3-AD05-1991A3968169}" destId="{7A7E24B4-5A2C-4631-B58F-01D4742AC69F}" srcOrd="13" destOrd="0" presId="urn:microsoft.com/office/officeart/2005/8/layout/default#2"/>
    <dgm:cxn modelId="{B90A3751-8BF4-4C10-BDB2-AD66B98B651C}" type="presParOf" srcId="{91D796DB-4FEE-4CC3-AD05-1991A3968169}" destId="{D28DB185-EBCA-457E-9EC7-E92BB43808E1}" srcOrd="14" destOrd="0" presId="urn:microsoft.com/office/officeart/2005/8/layout/default#2"/>
    <dgm:cxn modelId="{E73F691B-A5ED-4CA8-B927-CD4C1772D157}" type="presParOf" srcId="{91D796DB-4FEE-4CC3-AD05-1991A3968169}" destId="{623BC005-9CD1-4F53-9558-4411F81FE4F2}" srcOrd="15" destOrd="0" presId="urn:microsoft.com/office/officeart/2005/8/layout/default#2"/>
    <dgm:cxn modelId="{5C224396-9EF6-4934-9053-F6DD8245EC48}" type="presParOf" srcId="{91D796DB-4FEE-4CC3-AD05-1991A3968169}" destId="{5A04A09D-31D8-4599-80A7-733F31161402}" srcOrd="16" destOrd="0" presId="urn:microsoft.com/office/officeart/2005/8/layout/default#2"/>
    <dgm:cxn modelId="{33CB02C6-CBB1-441F-8233-2914F36601C9}" type="presParOf" srcId="{91D796DB-4FEE-4CC3-AD05-1991A3968169}" destId="{82D62DEF-9262-4A06-BDF8-B02F4A291899}" srcOrd="17" destOrd="0" presId="urn:microsoft.com/office/officeart/2005/8/layout/default#2"/>
    <dgm:cxn modelId="{12943C9C-EB37-4E22-9210-DAC82BE86F55}" type="presParOf" srcId="{91D796DB-4FEE-4CC3-AD05-1991A3968169}" destId="{43D6616D-D893-4507-99F7-C0974F128B77}" srcOrd="18" destOrd="0" presId="urn:microsoft.com/office/officeart/2005/8/layout/default#2"/>
    <dgm:cxn modelId="{9A894CD0-7DCF-4CFF-ADB2-6C460404FD8C}" type="presParOf" srcId="{91D796DB-4FEE-4CC3-AD05-1991A3968169}" destId="{4B85C448-2E44-462D-BCF6-9A2501B9C06D}" srcOrd="19" destOrd="0" presId="urn:microsoft.com/office/officeart/2005/8/layout/default#2"/>
    <dgm:cxn modelId="{FB3202E3-EACE-440C-A321-9965502A6945}" type="presParOf" srcId="{91D796DB-4FEE-4CC3-AD05-1991A3968169}" destId="{63C83953-0917-468E-A844-38532A460883}" srcOrd="20" destOrd="0" presId="urn:microsoft.com/office/officeart/2005/8/layout/default#2"/>
    <dgm:cxn modelId="{77C143F9-4EB1-4725-A2AD-6B988864820A}" type="presParOf" srcId="{91D796DB-4FEE-4CC3-AD05-1991A3968169}" destId="{AC31C84B-F022-412D-B6A3-367744C28FA5}" srcOrd="21" destOrd="0" presId="urn:microsoft.com/office/officeart/2005/8/layout/default#2"/>
    <dgm:cxn modelId="{9E88E802-0EF9-4C22-9D58-42C5E306AE8A}" type="presParOf" srcId="{91D796DB-4FEE-4CC3-AD05-1991A3968169}" destId="{1AD3E922-AB1D-4349-9AC3-A304C7FA6E66}" srcOrd="22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4000" b="1" baseline="0" dirty="0" smtClean="0">
              <a:solidFill>
                <a:schemeClr val="tx1"/>
              </a:solidFill>
            </a:rPr>
            <a:t>Прочие расходы</a:t>
          </a:r>
          <a:endParaRPr lang="ru-RU" sz="40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Y="-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3DA0B1-1C3B-4D5D-8C76-899B537EC5B2}" type="presOf" srcId="{8EAC8641-7AF1-4D92-A995-45B614C8DE9E}" destId="{223C94F4-7D53-4E44-90A4-0DF2FEB9A9A5}" srcOrd="0" destOrd="0" presId="urn:microsoft.com/office/officeart/2005/8/layout/vList2"/>
    <dgm:cxn modelId="{C56ACCEC-493D-4AD9-8A7E-4F42C48E2692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D42F0F9A-1C84-45ED-BE25-D84E1A26875C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418153D-C9B1-4010-896A-C121666F042D}" type="doc">
      <dgm:prSet loTypeId="urn:microsoft.com/office/officeart/2005/8/layout/default#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46B3D6-2EDF-47F7-B685-EC043A10BBD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197 539 тыс. руб. </a:t>
          </a:r>
        </a:p>
        <a:p>
          <a:r>
            <a:rPr lang="ru-RU" b="1" i="1" dirty="0" smtClean="0"/>
            <a:t>Общегосударственные вопросы</a:t>
          </a:r>
        </a:p>
      </dgm:t>
    </dgm:pt>
    <dgm:pt modelId="{C5E5CA95-4066-4ED1-97AE-97439BFCD51B}" type="parTrans" cxnId="{96931B02-E684-4F4F-A94E-AB587DA41180}">
      <dgm:prSet/>
      <dgm:spPr/>
      <dgm:t>
        <a:bodyPr/>
        <a:lstStyle/>
        <a:p>
          <a:endParaRPr lang="ru-RU"/>
        </a:p>
      </dgm:t>
    </dgm:pt>
    <dgm:pt modelId="{9DABF7B7-59A8-424C-AC90-85021946E1AF}" type="sibTrans" cxnId="{96931B02-E684-4F4F-A94E-AB587DA41180}">
      <dgm:prSet/>
      <dgm:spPr/>
      <dgm:t>
        <a:bodyPr/>
        <a:lstStyle/>
        <a:p>
          <a:endParaRPr lang="ru-RU"/>
        </a:p>
      </dgm:t>
    </dgm:pt>
    <dgm:pt modelId="{590DE745-E28C-451B-A3E7-0C602CA3A63B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2 934 тыс. руб. </a:t>
          </a:r>
        </a:p>
        <a:p>
          <a:r>
            <a:rPr lang="ru-RU" b="1" i="1" dirty="0" smtClean="0"/>
            <a:t>Национальная безопасность и правоохранительная деятельность</a:t>
          </a:r>
          <a:endParaRPr lang="ru-RU" b="1" i="1" dirty="0"/>
        </a:p>
      </dgm:t>
    </dgm:pt>
    <dgm:pt modelId="{9B38EFA6-1D37-49AD-B726-7FF6820CCA0B}" type="parTrans" cxnId="{D943D021-43E3-49C0-B318-0C2630D200E9}">
      <dgm:prSet/>
      <dgm:spPr/>
      <dgm:t>
        <a:bodyPr/>
        <a:lstStyle/>
        <a:p>
          <a:endParaRPr lang="ru-RU"/>
        </a:p>
      </dgm:t>
    </dgm:pt>
    <dgm:pt modelId="{AD21127E-5C63-48F7-B513-8796DBF6EDFA}" type="sibTrans" cxnId="{D943D021-43E3-49C0-B318-0C2630D200E9}">
      <dgm:prSet/>
      <dgm:spPr/>
      <dgm:t>
        <a:bodyPr/>
        <a:lstStyle/>
        <a:p>
          <a:endParaRPr lang="ru-RU"/>
        </a:p>
      </dgm:t>
    </dgm:pt>
    <dgm:pt modelId="{9F5E9840-A5BB-4519-8675-861BD6339F81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8900000" scaled="1"/>
          <a:tileRect/>
        </a:gradFill>
        <a:ln>
          <a:solidFill>
            <a:schemeClr val="bg1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b="1" i="1" dirty="0" smtClean="0"/>
            <a:t>1 476 тыс. руб. </a:t>
          </a:r>
        </a:p>
        <a:p>
          <a:r>
            <a:rPr lang="ru-RU" b="1" i="1" dirty="0" smtClean="0"/>
            <a:t>Образование</a:t>
          </a:r>
          <a:endParaRPr lang="ru-RU" b="1" i="1" dirty="0"/>
        </a:p>
      </dgm:t>
    </dgm:pt>
    <dgm:pt modelId="{83F34F0B-DFAD-4FB9-B0CF-07019519A2AB}" type="parTrans" cxnId="{20F2B712-BB20-40AE-8819-583A3811266B}">
      <dgm:prSet/>
      <dgm:spPr/>
      <dgm:t>
        <a:bodyPr/>
        <a:lstStyle/>
        <a:p>
          <a:endParaRPr lang="ru-RU"/>
        </a:p>
      </dgm:t>
    </dgm:pt>
    <dgm:pt modelId="{9E1B70ED-8D50-44A9-947D-B13000184C77}" type="sibTrans" cxnId="{20F2B712-BB20-40AE-8819-583A3811266B}">
      <dgm:prSet/>
      <dgm:spPr/>
      <dgm:t>
        <a:bodyPr/>
        <a:lstStyle/>
        <a:p>
          <a:endParaRPr lang="ru-RU"/>
        </a:p>
      </dgm:t>
    </dgm:pt>
    <dgm:pt modelId="{36C92DCC-135D-4681-921F-B768B371B5C4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700 тыс. руб. </a:t>
          </a:r>
        </a:p>
        <a:p>
          <a:r>
            <a:rPr lang="ru-RU" b="1" i="1" dirty="0" smtClean="0"/>
            <a:t>Средства массовой информации</a:t>
          </a:r>
          <a:endParaRPr lang="ru-RU" b="1" i="1" dirty="0"/>
        </a:p>
      </dgm:t>
    </dgm:pt>
    <dgm:pt modelId="{A6E02914-9FBF-4886-B7CF-19554005E1BF}" type="parTrans" cxnId="{6B0A25E1-915B-4D96-A527-336DB86FAFCD}">
      <dgm:prSet/>
      <dgm:spPr/>
      <dgm:t>
        <a:bodyPr/>
        <a:lstStyle/>
        <a:p>
          <a:endParaRPr lang="ru-RU"/>
        </a:p>
      </dgm:t>
    </dgm:pt>
    <dgm:pt modelId="{B73D0D3B-8FA8-4860-BFAB-DFBFBC03E7A5}" type="sibTrans" cxnId="{6B0A25E1-915B-4D96-A527-336DB86FAFCD}">
      <dgm:prSet/>
      <dgm:spPr/>
      <dgm:t>
        <a:bodyPr/>
        <a:lstStyle/>
        <a:p>
          <a:endParaRPr lang="ru-RU"/>
        </a:p>
      </dgm:t>
    </dgm:pt>
    <dgm:pt modelId="{74957F07-5A2D-41A5-87D1-076A6F1BEBE6}">
      <dgm:prSet/>
      <dgm:spPr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</dgm:spPr>
      <dgm:t>
        <a:bodyPr/>
        <a:lstStyle/>
        <a:p>
          <a:r>
            <a:rPr lang="ru-RU" b="1" i="1" dirty="0" smtClean="0"/>
            <a:t> 77 600 тыс. руб.</a:t>
          </a:r>
        </a:p>
        <a:p>
          <a:r>
            <a:rPr lang="ru-RU" b="1" i="1" dirty="0" smtClean="0"/>
            <a:t> Культура, кинематография</a:t>
          </a:r>
        </a:p>
      </dgm:t>
    </dgm:pt>
    <dgm:pt modelId="{35CB47AB-BFF6-407E-BA32-1D43ED3A3F2D}" type="parTrans" cxnId="{9E9EA022-9ACB-419B-A9A5-7424A75D43AE}">
      <dgm:prSet/>
      <dgm:spPr/>
      <dgm:t>
        <a:bodyPr/>
        <a:lstStyle/>
        <a:p>
          <a:endParaRPr lang="ru-RU"/>
        </a:p>
      </dgm:t>
    </dgm:pt>
    <dgm:pt modelId="{DD1220C6-FA15-44E3-A0C5-4B442AF1CBE5}" type="sibTrans" cxnId="{9E9EA022-9ACB-419B-A9A5-7424A75D43AE}">
      <dgm:prSet/>
      <dgm:spPr/>
      <dgm:t>
        <a:bodyPr/>
        <a:lstStyle/>
        <a:p>
          <a:endParaRPr lang="ru-RU"/>
        </a:p>
      </dgm:t>
    </dgm:pt>
    <dgm:pt modelId="{8EC71F4C-EFB3-4A7B-8BC0-A9D540673987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b="1" i="1" dirty="0" smtClean="0"/>
            <a:t>32 818 тыс. руб. </a:t>
          </a:r>
        </a:p>
        <a:p>
          <a:r>
            <a:rPr lang="ru-RU" b="1" i="1" dirty="0" smtClean="0"/>
            <a:t>Прочие расходы национальной экономики</a:t>
          </a:r>
        </a:p>
      </dgm:t>
    </dgm:pt>
    <dgm:pt modelId="{057943B9-2E31-413F-8C82-C6503EFA44A6}" type="parTrans" cxnId="{0D7A9B00-6150-4C08-A7F8-EF2B490F596A}">
      <dgm:prSet/>
      <dgm:spPr/>
      <dgm:t>
        <a:bodyPr/>
        <a:lstStyle/>
        <a:p>
          <a:endParaRPr lang="ru-RU"/>
        </a:p>
      </dgm:t>
    </dgm:pt>
    <dgm:pt modelId="{F47AFC7A-E513-4462-9540-F1A12152A338}" type="sibTrans" cxnId="{0D7A9B00-6150-4C08-A7F8-EF2B490F596A}">
      <dgm:prSet/>
      <dgm:spPr/>
      <dgm:t>
        <a:bodyPr/>
        <a:lstStyle/>
        <a:p>
          <a:endParaRPr lang="ru-RU"/>
        </a:p>
      </dgm:t>
    </dgm:pt>
    <dgm:pt modelId="{91D796DB-4FEE-4CC3-AD05-1991A3968169}" type="pres">
      <dgm:prSet presAssocID="{C418153D-C9B1-4010-896A-C121666F042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20A9B6-AB66-45D9-AC03-8203A07CED92}" type="pres">
      <dgm:prSet presAssocID="{8546B3D6-2EDF-47F7-B685-EC043A10BBD5}" presName="node" presStyleLbl="node1" presStyleIdx="0" presStyleCnt="6" custLinFactNeighborY="-1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48B2FC-5423-4C3A-8126-16029AA9F415}" type="pres">
      <dgm:prSet presAssocID="{9DABF7B7-59A8-424C-AC90-85021946E1AF}" presName="sibTrans" presStyleCnt="0"/>
      <dgm:spPr/>
    </dgm:pt>
    <dgm:pt modelId="{7EE22EFA-E3DF-4EF6-8377-14653D31AD94}" type="pres">
      <dgm:prSet presAssocID="{590DE745-E28C-451B-A3E7-0C602CA3A63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6BA227-8CCD-453D-A7D3-98D0D4F35DD8}" type="pres">
      <dgm:prSet presAssocID="{AD21127E-5C63-48F7-B513-8796DBF6EDFA}" presName="sibTrans" presStyleCnt="0"/>
      <dgm:spPr/>
    </dgm:pt>
    <dgm:pt modelId="{CEE978A8-7F57-4C14-8D34-863601262F0A}" type="pres">
      <dgm:prSet presAssocID="{9F5E9840-A5BB-4519-8675-861BD6339F8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F9CB2D-1EDD-4E16-BF45-AB6B3DFB006B}" type="pres">
      <dgm:prSet presAssocID="{9E1B70ED-8D50-44A9-947D-B13000184C77}" presName="sibTrans" presStyleCnt="0"/>
      <dgm:spPr/>
    </dgm:pt>
    <dgm:pt modelId="{D6BCB54F-575A-4FB5-BA98-6EE7FE8FDF5D}" type="pres">
      <dgm:prSet presAssocID="{36C92DCC-135D-4681-921F-B768B371B5C4}" presName="node" presStyleLbl="node1" presStyleIdx="3" presStyleCnt="6" custLinFactX="100000" custLinFactNeighborX="120932" custLinFactNeighborY="-15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D9760-FD2C-4E09-8E0B-D519B991B3FF}" type="pres">
      <dgm:prSet presAssocID="{B73D0D3B-8FA8-4860-BFAB-DFBFBC03E7A5}" presName="sibTrans" presStyleCnt="0"/>
      <dgm:spPr/>
    </dgm:pt>
    <dgm:pt modelId="{AA7A2879-9930-40C1-89CF-6D75A51B36CB}" type="pres">
      <dgm:prSet presAssocID="{74957F07-5A2D-41A5-87D1-076A6F1BEBE6}" presName="node" presStyleLbl="node1" presStyleIdx="4" presStyleCnt="6" custLinFactX="-75103" custLinFactNeighborX="-100000" custLinFactNeighborY="-22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F28A3-F958-4010-97B9-5C36FE0C79FF}" type="pres">
      <dgm:prSet presAssocID="{DD1220C6-FA15-44E3-A0C5-4B442AF1CBE5}" presName="sibTrans" presStyleCnt="0"/>
      <dgm:spPr/>
    </dgm:pt>
    <dgm:pt modelId="{4101DD33-678F-4ADD-929F-E6E8CC45F71F}" type="pres">
      <dgm:prSet presAssocID="{8EC71F4C-EFB3-4A7B-8BC0-A9D540673987}" presName="node" presStyleLbl="node1" presStyleIdx="5" presStyleCnt="6" custLinFactX="-10255" custLinFactNeighborX="-100000" custLinFactNeighborY="-15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A85E2C-88A3-4B55-AD3B-8E760C75ABD0}" type="presOf" srcId="{8546B3D6-2EDF-47F7-B685-EC043A10BBD5}" destId="{6F20A9B6-AB66-45D9-AC03-8203A07CED92}" srcOrd="0" destOrd="0" presId="urn:microsoft.com/office/officeart/2005/8/layout/default#2"/>
    <dgm:cxn modelId="{C12D35E5-32D0-4D5A-84A3-5E1EA24FDF34}" type="presOf" srcId="{36C92DCC-135D-4681-921F-B768B371B5C4}" destId="{D6BCB54F-575A-4FB5-BA98-6EE7FE8FDF5D}" srcOrd="0" destOrd="0" presId="urn:microsoft.com/office/officeart/2005/8/layout/default#2"/>
    <dgm:cxn modelId="{E1FE607E-501A-4645-9A3A-8AB4F063DDF7}" type="presOf" srcId="{590DE745-E28C-451B-A3E7-0C602CA3A63B}" destId="{7EE22EFA-E3DF-4EF6-8377-14653D31AD94}" srcOrd="0" destOrd="0" presId="urn:microsoft.com/office/officeart/2005/8/layout/default#2"/>
    <dgm:cxn modelId="{CEA5B675-009D-41EC-88CB-F0480110FB31}" type="presOf" srcId="{C418153D-C9B1-4010-896A-C121666F042D}" destId="{91D796DB-4FEE-4CC3-AD05-1991A3968169}" srcOrd="0" destOrd="0" presId="urn:microsoft.com/office/officeart/2005/8/layout/default#2"/>
    <dgm:cxn modelId="{20F2B712-BB20-40AE-8819-583A3811266B}" srcId="{C418153D-C9B1-4010-896A-C121666F042D}" destId="{9F5E9840-A5BB-4519-8675-861BD6339F81}" srcOrd="2" destOrd="0" parTransId="{83F34F0B-DFAD-4FB9-B0CF-07019519A2AB}" sibTransId="{9E1B70ED-8D50-44A9-947D-B13000184C77}"/>
    <dgm:cxn modelId="{6B0A25E1-915B-4D96-A527-336DB86FAFCD}" srcId="{C418153D-C9B1-4010-896A-C121666F042D}" destId="{36C92DCC-135D-4681-921F-B768B371B5C4}" srcOrd="3" destOrd="0" parTransId="{A6E02914-9FBF-4886-B7CF-19554005E1BF}" sibTransId="{B73D0D3B-8FA8-4860-BFAB-DFBFBC03E7A5}"/>
    <dgm:cxn modelId="{96931B02-E684-4F4F-A94E-AB587DA41180}" srcId="{C418153D-C9B1-4010-896A-C121666F042D}" destId="{8546B3D6-2EDF-47F7-B685-EC043A10BBD5}" srcOrd="0" destOrd="0" parTransId="{C5E5CA95-4066-4ED1-97AE-97439BFCD51B}" sibTransId="{9DABF7B7-59A8-424C-AC90-85021946E1AF}"/>
    <dgm:cxn modelId="{17B61E92-788D-44D2-9E7F-EC4A28CC799A}" type="presOf" srcId="{8EC71F4C-EFB3-4A7B-8BC0-A9D540673987}" destId="{4101DD33-678F-4ADD-929F-E6E8CC45F71F}" srcOrd="0" destOrd="0" presId="urn:microsoft.com/office/officeart/2005/8/layout/default#2"/>
    <dgm:cxn modelId="{9E9EA022-9ACB-419B-A9A5-7424A75D43AE}" srcId="{C418153D-C9B1-4010-896A-C121666F042D}" destId="{74957F07-5A2D-41A5-87D1-076A6F1BEBE6}" srcOrd="4" destOrd="0" parTransId="{35CB47AB-BFF6-407E-BA32-1D43ED3A3F2D}" sibTransId="{DD1220C6-FA15-44E3-A0C5-4B442AF1CBE5}"/>
    <dgm:cxn modelId="{0D7A9B00-6150-4C08-A7F8-EF2B490F596A}" srcId="{C418153D-C9B1-4010-896A-C121666F042D}" destId="{8EC71F4C-EFB3-4A7B-8BC0-A9D540673987}" srcOrd="5" destOrd="0" parTransId="{057943B9-2E31-413F-8C82-C6503EFA44A6}" sibTransId="{F47AFC7A-E513-4462-9540-F1A12152A338}"/>
    <dgm:cxn modelId="{AC3C2C5F-DB4D-4149-9F45-E5AB83ABD953}" type="presOf" srcId="{74957F07-5A2D-41A5-87D1-076A6F1BEBE6}" destId="{AA7A2879-9930-40C1-89CF-6D75A51B36CB}" srcOrd="0" destOrd="0" presId="urn:microsoft.com/office/officeart/2005/8/layout/default#2"/>
    <dgm:cxn modelId="{64368675-7840-4603-971A-31CE698AD4BC}" type="presOf" srcId="{9F5E9840-A5BB-4519-8675-861BD6339F81}" destId="{CEE978A8-7F57-4C14-8D34-863601262F0A}" srcOrd="0" destOrd="0" presId="urn:microsoft.com/office/officeart/2005/8/layout/default#2"/>
    <dgm:cxn modelId="{D943D021-43E3-49C0-B318-0C2630D200E9}" srcId="{C418153D-C9B1-4010-896A-C121666F042D}" destId="{590DE745-E28C-451B-A3E7-0C602CA3A63B}" srcOrd="1" destOrd="0" parTransId="{9B38EFA6-1D37-49AD-B726-7FF6820CCA0B}" sibTransId="{AD21127E-5C63-48F7-B513-8796DBF6EDFA}"/>
    <dgm:cxn modelId="{6435F27C-9C66-4B89-87F4-545AAFDEE83F}" type="presParOf" srcId="{91D796DB-4FEE-4CC3-AD05-1991A3968169}" destId="{6F20A9B6-AB66-45D9-AC03-8203A07CED92}" srcOrd="0" destOrd="0" presId="urn:microsoft.com/office/officeart/2005/8/layout/default#2"/>
    <dgm:cxn modelId="{BC7E3360-3B61-4C0C-B8A8-266489FFD281}" type="presParOf" srcId="{91D796DB-4FEE-4CC3-AD05-1991A3968169}" destId="{9348B2FC-5423-4C3A-8126-16029AA9F415}" srcOrd="1" destOrd="0" presId="urn:microsoft.com/office/officeart/2005/8/layout/default#2"/>
    <dgm:cxn modelId="{48852B98-9BC3-4447-874F-9268DA2E3903}" type="presParOf" srcId="{91D796DB-4FEE-4CC3-AD05-1991A3968169}" destId="{7EE22EFA-E3DF-4EF6-8377-14653D31AD94}" srcOrd="2" destOrd="0" presId="urn:microsoft.com/office/officeart/2005/8/layout/default#2"/>
    <dgm:cxn modelId="{E3037D64-9F15-4905-AA7F-A9E40214D75B}" type="presParOf" srcId="{91D796DB-4FEE-4CC3-AD05-1991A3968169}" destId="{616BA227-8CCD-453D-A7D3-98D0D4F35DD8}" srcOrd="3" destOrd="0" presId="urn:microsoft.com/office/officeart/2005/8/layout/default#2"/>
    <dgm:cxn modelId="{18CB721D-6350-4674-AD2F-0B511A0E2E77}" type="presParOf" srcId="{91D796DB-4FEE-4CC3-AD05-1991A3968169}" destId="{CEE978A8-7F57-4C14-8D34-863601262F0A}" srcOrd="4" destOrd="0" presId="urn:microsoft.com/office/officeart/2005/8/layout/default#2"/>
    <dgm:cxn modelId="{81C514E5-770A-4D25-AADF-763174B38393}" type="presParOf" srcId="{91D796DB-4FEE-4CC3-AD05-1991A3968169}" destId="{2BF9CB2D-1EDD-4E16-BF45-AB6B3DFB006B}" srcOrd="5" destOrd="0" presId="urn:microsoft.com/office/officeart/2005/8/layout/default#2"/>
    <dgm:cxn modelId="{E101D028-4E42-43ED-90E8-78034F9F4E9C}" type="presParOf" srcId="{91D796DB-4FEE-4CC3-AD05-1991A3968169}" destId="{D6BCB54F-575A-4FB5-BA98-6EE7FE8FDF5D}" srcOrd="6" destOrd="0" presId="urn:microsoft.com/office/officeart/2005/8/layout/default#2"/>
    <dgm:cxn modelId="{53B61A77-5174-48DC-A632-741433D14B43}" type="presParOf" srcId="{91D796DB-4FEE-4CC3-AD05-1991A3968169}" destId="{C6AD9760-FD2C-4E09-8E0B-D519B991B3FF}" srcOrd="7" destOrd="0" presId="urn:microsoft.com/office/officeart/2005/8/layout/default#2"/>
    <dgm:cxn modelId="{FF1CA367-E5EC-4866-8C47-84141A7B417F}" type="presParOf" srcId="{91D796DB-4FEE-4CC3-AD05-1991A3968169}" destId="{AA7A2879-9930-40C1-89CF-6D75A51B36CB}" srcOrd="8" destOrd="0" presId="urn:microsoft.com/office/officeart/2005/8/layout/default#2"/>
    <dgm:cxn modelId="{9C671878-F4E3-46CC-ACAF-7CF192F427E1}" type="presParOf" srcId="{91D796DB-4FEE-4CC3-AD05-1991A3968169}" destId="{DA8F28A3-F958-4010-97B9-5C36FE0C79FF}" srcOrd="9" destOrd="0" presId="urn:microsoft.com/office/officeart/2005/8/layout/default#2"/>
    <dgm:cxn modelId="{2B6BC3F0-112C-49CA-9857-2607036FA8B6}" type="presParOf" srcId="{91D796DB-4FEE-4CC3-AD05-1991A3968169}" destId="{4101DD33-678F-4ADD-929F-E6E8CC45F71F}" srcOrd="10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90"/>
          <a:ext cx="9144000" cy="764521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/>
            </a:rPr>
            <a:t>Основные параметры бюджета муниципального образования «город Усть-Кут» за 2024 год</a:t>
          </a:r>
          <a:endParaRPr lang="ru-RU" sz="2400" b="1" kern="1200" cap="all" spc="0" baseline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1"/>
            </a:solidFill>
            <a:effectLst/>
          </a:endParaRPr>
        </a:p>
      </dsp:txBody>
      <dsp:txXfrm>
        <a:off x="37321" y="37411"/>
        <a:ext cx="9069358" cy="6898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7951"/>
          <a:ext cx="9144000" cy="74880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solidFill>
                <a:schemeClr val="tx1"/>
              </a:solidFill>
            </a:rPr>
            <a:t> Структура  </a:t>
          </a:r>
          <a:r>
            <a:rPr lang="ru-RU" sz="2400" b="1" kern="1200" baseline="0" dirty="0" smtClean="0">
              <a:solidFill>
                <a:schemeClr val="tx1"/>
              </a:solidFill>
            </a:rPr>
            <a:t>доходных источников в  </a:t>
          </a:r>
          <a:r>
            <a:rPr lang="ru-RU" sz="2400" b="1" kern="1200" baseline="0" dirty="0" smtClean="0">
              <a:solidFill>
                <a:schemeClr val="tx1"/>
              </a:solidFill>
            </a:rPr>
            <a:t>2024 году</a:t>
          </a:r>
          <a:endParaRPr lang="ru-RU" sz="2400" b="1" kern="1200" baseline="0" dirty="0">
            <a:solidFill>
              <a:schemeClr val="tx1"/>
            </a:solidFill>
          </a:endParaRPr>
        </a:p>
      </dsp:txBody>
      <dsp:txXfrm>
        <a:off x="36553" y="44504"/>
        <a:ext cx="9070894" cy="6756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1072"/>
          <a:ext cx="8928992" cy="76363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solidFill>
                <a:schemeClr val="tx1"/>
              </a:solidFill>
            </a:rPr>
            <a:t>Динамика </a:t>
          </a:r>
          <a:r>
            <a:rPr lang="ru-RU" sz="2400" b="1" kern="1200" baseline="0" dirty="0" smtClean="0">
              <a:solidFill>
                <a:schemeClr val="tx1"/>
              </a:solidFill>
            </a:rPr>
            <a:t>поступлений </a:t>
          </a:r>
          <a:r>
            <a:rPr lang="ru-RU" sz="2400" b="1" kern="1200" baseline="0" smtClean="0">
              <a:solidFill>
                <a:schemeClr val="tx1"/>
              </a:solidFill>
            </a:rPr>
            <a:t>собственных доходов </a:t>
          </a:r>
          <a:endParaRPr lang="ru-RU" sz="2400" b="1" kern="1200" baseline="0" dirty="0" smtClean="0">
            <a:solidFill>
              <a:schemeClr val="tx1"/>
            </a:solidFill>
          </a:endParaRP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solidFill>
                <a:schemeClr val="tx1"/>
              </a:solidFill>
            </a:rPr>
            <a:t>за </a:t>
          </a:r>
          <a:r>
            <a:rPr lang="ru-RU" sz="2400" b="1" kern="1200" baseline="0" dirty="0" smtClean="0">
              <a:solidFill>
                <a:schemeClr val="tx1"/>
              </a:solidFill>
            </a:rPr>
            <a:t>2020-2024 г.г.</a:t>
          </a:r>
          <a:endParaRPr lang="ru-RU" sz="2400" b="1" kern="1200" baseline="0" dirty="0">
            <a:solidFill>
              <a:schemeClr val="tx1"/>
            </a:solidFill>
          </a:endParaRPr>
        </a:p>
      </dsp:txBody>
      <dsp:txXfrm>
        <a:off x="37277" y="38349"/>
        <a:ext cx="8854438" cy="6890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4809D0-D206-4535-AA91-F326EE34AF52}">
      <dsp:nvSpPr>
        <dsp:cNvPr id="0" name=""/>
        <dsp:cNvSpPr/>
      </dsp:nvSpPr>
      <dsp:spPr>
        <a:xfrm>
          <a:off x="0" y="0"/>
          <a:ext cx="9108504" cy="82368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solidFill>
                <a:schemeClr val="tx1"/>
              </a:solidFill>
            </a:rPr>
            <a:t>Анализ безвозмездных </a:t>
          </a:r>
          <a:r>
            <a:rPr lang="ru-RU" sz="2400" b="1" kern="1200" baseline="0" dirty="0" smtClean="0">
              <a:solidFill>
                <a:schemeClr val="tx1"/>
              </a:solidFill>
            </a:rPr>
            <a:t>поступлений </a:t>
          </a:r>
          <a:r>
            <a:rPr lang="ru-RU" sz="2400" b="1" kern="1200" baseline="0" dirty="0" smtClean="0">
              <a:solidFill>
                <a:schemeClr val="tx1"/>
              </a:solidFill>
            </a:rPr>
            <a:t>в </a:t>
          </a:r>
          <a:r>
            <a:rPr lang="ru-RU" sz="2400" b="1" kern="1200" baseline="0" dirty="0" smtClean="0">
              <a:solidFill>
                <a:schemeClr val="tx1"/>
              </a:solidFill>
            </a:rPr>
            <a:t>20</a:t>
          </a:r>
          <a:r>
            <a:rPr lang="en-US" sz="2400" b="1" kern="1200" baseline="0" dirty="0" smtClean="0">
              <a:solidFill>
                <a:schemeClr val="tx1"/>
              </a:solidFill>
            </a:rPr>
            <a:t>2</a:t>
          </a:r>
          <a:r>
            <a:rPr lang="ru-RU" sz="2400" b="1" kern="1200" baseline="0" dirty="0" smtClean="0">
              <a:solidFill>
                <a:schemeClr val="tx1"/>
              </a:solidFill>
            </a:rPr>
            <a:t>3-2024 г.г.</a:t>
          </a:r>
          <a:endParaRPr lang="ru-RU" sz="2400" b="1" kern="1200" baseline="0" dirty="0">
            <a:solidFill>
              <a:schemeClr val="tx1"/>
            </a:solidFill>
          </a:endParaRPr>
        </a:p>
      </dsp:txBody>
      <dsp:txXfrm>
        <a:off x="40209" y="40209"/>
        <a:ext cx="9028086" cy="7432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666"/>
          <a:ext cx="9144000" cy="1150795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baseline="0" dirty="0" smtClean="0">
              <a:solidFill>
                <a:schemeClr val="tx1"/>
              </a:solidFill>
            </a:rPr>
            <a:t>Программно – целевые расходы 202</a:t>
          </a:r>
          <a:r>
            <a:rPr lang="en-US" sz="3600" b="1" kern="1200" baseline="0" dirty="0" smtClean="0">
              <a:solidFill>
                <a:schemeClr val="tx1"/>
              </a:solidFill>
            </a:rPr>
            <a:t>4</a:t>
          </a:r>
          <a:r>
            <a:rPr lang="ru-RU" sz="3600" b="1" kern="1200" baseline="0" dirty="0" smtClean="0">
              <a:solidFill>
                <a:schemeClr val="tx1"/>
              </a:solidFill>
            </a:rPr>
            <a:t> год</a:t>
          </a:r>
          <a:endParaRPr lang="ru-RU" sz="3600" b="1" kern="1200" baseline="0" dirty="0">
            <a:solidFill>
              <a:schemeClr val="tx1"/>
            </a:solidFill>
          </a:endParaRPr>
        </a:p>
      </dsp:txBody>
      <dsp:txXfrm>
        <a:off x="56177" y="56843"/>
        <a:ext cx="9031646" cy="103844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611"/>
          <a:ext cx="9144000" cy="1123519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baseline="0" dirty="0" smtClean="0">
              <a:solidFill>
                <a:schemeClr val="tx1"/>
              </a:solidFill>
            </a:rPr>
            <a:t>Переселение граждан из ветхого и аварийного жилищного фонда</a:t>
          </a:r>
          <a:endParaRPr lang="ru-RU" sz="3600" b="1" kern="1200" baseline="0" dirty="0">
            <a:solidFill>
              <a:schemeClr val="tx1"/>
            </a:solidFill>
          </a:endParaRPr>
        </a:p>
      </dsp:txBody>
      <dsp:txXfrm>
        <a:off x="54846" y="55457"/>
        <a:ext cx="9034308" cy="101382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0"/>
          <a:ext cx="9144000" cy="112320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baseline="0" dirty="0" smtClean="0">
              <a:solidFill>
                <a:schemeClr val="tx1"/>
              </a:solidFill>
            </a:rPr>
            <a:t>Обеспечение жильем молодых семей</a:t>
          </a:r>
          <a:endParaRPr lang="ru-RU" sz="4000" b="1" kern="1200" baseline="0" dirty="0">
            <a:solidFill>
              <a:schemeClr val="tx1"/>
            </a:solidFill>
          </a:endParaRPr>
        </a:p>
      </dsp:txBody>
      <dsp:txXfrm>
        <a:off x="54830" y="54830"/>
        <a:ext cx="9034340" cy="101354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4809D0-D206-4535-AA91-F326EE34AF52}">
      <dsp:nvSpPr>
        <dsp:cNvPr id="0" name=""/>
        <dsp:cNvSpPr/>
      </dsp:nvSpPr>
      <dsp:spPr>
        <a:xfrm>
          <a:off x="0" y="0"/>
          <a:ext cx="9144000" cy="898118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baseline="0" dirty="0" smtClean="0">
              <a:solidFill>
                <a:schemeClr val="tx1"/>
              </a:solidFill>
            </a:rPr>
            <a:t>Исполнение расходной части бюджета                    </a:t>
          </a:r>
          <a:br>
            <a:rPr lang="ru-RU" sz="2200" b="1" kern="1200" baseline="0" dirty="0" smtClean="0">
              <a:solidFill>
                <a:schemeClr val="tx1"/>
              </a:solidFill>
            </a:rPr>
          </a:br>
          <a:r>
            <a:rPr lang="ru-RU" sz="2200" b="1" kern="1200" baseline="0" dirty="0" smtClean="0">
              <a:solidFill>
                <a:schemeClr val="tx1"/>
              </a:solidFill>
            </a:rPr>
            <a:t>  в разрезе функциональной классификации</a:t>
          </a:r>
          <a:r>
            <a:rPr lang="en-US" sz="2200" b="1" kern="1200" baseline="0" dirty="0" smtClean="0">
              <a:solidFill>
                <a:schemeClr val="tx1"/>
              </a:solidFill>
            </a:rPr>
            <a:t> </a:t>
          </a:r>
          <a:r>
            <a:rPr lang="ru-RU" sz="2200" b="1" kern="1200" baseline="0" dirty="0" smtClean="0">
              <a:solidFill>
                <a:schemeClr val="tx1"/>
              </a:solidFill>
            </a:rPr>
            <a:t>в 2024 году</a:t>
          </a:r>
          <a:endParaRPr lang="ru-RU" sz="2200" b="1" kern="1200" baseline="0" dirty="0">
            <a:solidFill>
              <a:schemeClr val="tx1"/>
            </a:solidFill>
          </a:endParaRPr>
        </a:p>
      </dsp:txBody>
      <dsp:txXfrm>
        <a:off x="43843" y="43843"/>
        <a:ext cx="9056314" cy="81043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0"/>
          <a:ext cx="9144000" cy="1051994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baseline="0" dirty="0" smtClean="0">
              <a:solidFill>
                <a:schemeClr val="tx1"/>
              </a:solidFill>
            </a:rPr>
            <a:t>Расходы в области жилищно-коммунального хозяйства</a:t>
          </a:r>
          <a:endParaRPr lang="ru-RU" sz="4000" b="1" kern="1200" baseline="0" dirty="0">
            <a:solidFill>
              <a:schemeClr val="tx1"/>
            </a:solidFill>
          </a:endParaRPr>
        </a:p>
      </dsp:txBody>
      <dsp:txXfrm>
        <a:off x="51354" y="51354"/>
        <a:ext cx="9041292" cy="94928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20A9B6-AB66-45D9-AC03-8203A07CED92}">
      <dsp:nvSpPr>
        <dsp:cNvPr id="0" name=""/>
        <dsp:cNvSpPr/>
      </dsp:nvSpPr>
      <dsp:spPr>
        <a:xfrm>
          <a:off x="179647" y="0"/>
          <a:ext cx="3875071" cy="2325042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72 641 тыс. руб.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Жилищное хозяйство</a:t>
          </a:r>
        </a:p>
      </dsp:txBody>
      <dsp:txXfrm>
        <a:off x="179647" y="0"/>
        <a:ext cx="3875071" cy="2325042"/>
      </dsp:txXfrm>
    </dsp:sp>
    <dsp:sp modelId="{7EE22EFA-E3DF-4EF6-8377-14653D31AD94}">
      <dsp:nvSpPr>
        <dsp:cNvPr id="0" name=""/>
        <dsp:cNvSpPr/>
      </dsp:nvSpPr>
      <dsp:spPr>
        <a:xfrm>
          <a:off x="4442225" y="1483"/>
          <a:ext cx="3875071" cy="2325042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778 160</a:t>
          </a:r>
          <a:r>
            <a:rPr lang="en-US" sz="2400" b="1" i="1" kern="1200" dirty="0" smtClean="0"/>
            <a:t> </a:t>
          </a:r>
          <a:r>
            <a:rPr lang="ru-RU" sz="2400" b="1" i="1" kern="1200" dirty="0" smtClean="0"/>
            <a:t>тыс. руб.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Коммунальное хозяйство</a:t>
          </a:r>
          <a:endParaRPr lang="ru-RU" sz="2400" b="1" i="1" kern="1200" dirty="0"/>
        </a:p>
      </dsp:txBody>
      <dsp:txXfrm>
        <a:off x="4442225" y="1483"/>
        <a:ext cx="3875071" cy="2325042"/>
      </dsp:txXfrm>
    </dsp:sp>
    <dsp:sp modelId="{D6BCB54F-575A-4FB5-BA98-6EE7FE8FDF5D}">
      <dsp:nvSpPr>
        <dsp:cNvPr id="0" name=""/>
        <dsp:cNvSpPr/>
      </dsp:nvSpPr>
      <dsp:spPr>
        <a:xfrm>
          <a:off x="4498220" y="2664300"/>
          <a:ext cx="3875071" cy="2325042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41 380 тыс. руб.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 Другие вопросы в области жилищно-коммунального хозяйства</a:t>
          </a:r>
          <a:endParaRPr lang="ru-RU" sz="2400" b="1" i="1" kern="1200" dirty="0"/>
        </a:p>
      </dsp:txBody>
      <dsp:txXfrm>
        <a:off x="4498220" y="2664300"/>
        <a:ext cx="3875071" cy="2325042"/>
      </dsp:txXfrm>
    </dsp:sp>
    <dsp:sp modelId="{AA7A2879-9930-40C1-89CF-6D75A51B36CB}">
      <dsp:nvSpPr>
        <dsp:cNvPr id="0" name=""/>
        <dsp:cNvSpPr/>
      </dsp:nvSpPr>
      <dsp:spPr>
        <a:xfrm>
          <a:off x="177748" y="2664300"/>
          <a:ext cx="3875071" cy="2325042"/>
        </a:xfrm>
        <a:prstGeom prst="rect">
          <a:avLst/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/>
            <a:t> </a:t>
          </a:r>
          <a:r>
            <a:rPr lang="ru-RU" sz="2400" b="1" i="1" kern="1200" dirty="0" smtClean="0"/>
            <a:t>212 368 тыс. руб.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 Благоустройство</a:t>
          </a:r>
        </a:p>
      </dsp:txBody>
      <dsp:txXfrm>
        <a:off x="177748" y="2664300"/>
        <a:ext cx="3875071" cy="232504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0"/>
          <a:ext cx="9144000" cy="1051994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baseline="0" dirty="0" smtClean="0">
              <a:solidFill>
                <a:schemeClr val="tx1"/>
              </a:solidFill>
            </a:rPr>
            <a:t>Расходы в области дорожной деятельности</a:t>
          </a:r>
          <a:endParaRPr lang="ru-RU" sz="4000" b="1" kern="1200" baseline="0" dirty="0">
            <a:solidFill>
              <a:schemeClr val="tx1"/>
            </a:solidFill>
          </a:endParaRPr>
        </a:p>
      </dsp:txBody>
      <dsp:txXfrm>
        <a:off x="51354" y="51354"/>
        <a:ext cx="9041292" cy="94928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20A9B6-AB66-45D9-AC03-8203A07CED92}">
      <dsp:nvSpPr>
        <dsp:cNvPr id="0" name=""/>
        <dsp:cNvSpPr/>
      </dsp:nvSpPr>
      <dsp:spPr>
        <a:xfrm>
          <a:off x="2193976" y="3456389"/>
          <a:ext cx="1968652" cy="1216131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497 тыс. руб.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Оборудование остановочных пунктов</a:t>
          </a:r>
        </a:p>
      </dsp:txBody>
      <dsp:txXfrm>
        <a:off x="2193976" y="3456389"/>
        <a:ext cx="1968652" cy="1216131"/>
      </dsp:txXfrm>
    </dsp:sp>
    <dsp:sp modelId="{7EE22EFA-E3DF-4EF6-8377-14653D31AD94}">
      <dsp:nvSpPr>
        <dsp:cNvPr id="0" name=""/>
        <dsp:cNvSpPr/>
      </dsp:nvSpPr>
      <dsp:spPr>
        <a:xfrm>
          <a:off x="2055521" y="1622046"/>
          <a:ext cx="2105394" cy="1216131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16 533 тыс. руб.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Текущий ремонт тротуаров                     (народные инициативы) </a:t>
          </a:r>
          <a:endParaRPr lang="ru-RU" sz="1300" b="1" i="1" kern="1200" dirty="0"/>
        </a:p>
      </dsp:txBody>
      <dsp:txXfrm>
        <a:off x="2055521" y="1622046"/>
        <a:ext cx="2105394" cy="1216131"/>
      </dsp:txXfrm>
    </dsp:sp>
    <dsp:sp modelId="{CEE978A8-7F57-4C14-8D34-863601262F0A}">
      <dsp:nvSpPr>
        <dsp:cNvPr id="0" name=""/>
        <dsp:cNvSpPr/>
      </dsp:nvSpPr>
      <dsp:spPr>
        <a:xfrm>
          <a:off x="2391196" y="0"/>
          <a:ext cx="1917329" cy="1216131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8900000" scaled="1"/>
          <a:tileRect/>
        </a:gradFill>
        <a:ln>
          <a:solidFill>
            <a:schemeClr val="bg1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71 220 тыс. руб.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Ремонт              муниципальных дорог (областной бюджет) </a:t>
          </a:r>
          <a:endParaRPr lang="ru-RU" sz="1300" b="1" i="1" kern="1200" dirty="0"/>
        </a:p>
      </dsp:txBody>
      <dsp:txXfrm>
        <a:off x="2391196" y="0"/>
        <a:ext cx="1917329" cy="1216131"/>
      </dsp:txXfrm>
    </dsp:sp>
    <dsp:sp modelId="{D6BCB54F-575A-4FB5-BA98-6EE7FE8FDF5D}">
      <dsp:nvSpPr>
        <dsp:cNvPr id="0" name=""/>
        <dsp:cNvSpPr/>
      </dsp:nvSpPr>
      <dsp:spPr>
        <a:xfrm>
          <a:off x="6514459" y="3456389"/>
          <a:ext cx="1909947" cy="1216131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9 101 тыс. руб.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Прочие мероприятия</a:t>
          </a:r>
          <a:endParaRPr lang="ru-RU" sz="1300" b="1" i="1" kern="1200" dirty="0"/>
        </a:p>
      </dsp:txBody>
      <dsp:txXfrm>
        <a:off x="6514459" y="3456389"/>
        <a:ext cx="1909947" cy="1216131"/>
      </dsp:txXfrm>
    </dsp:sp>
    <dsp:sp modelId="{597B324E-28B9-4101-B21D-8F6C9D65325B}">
      <dsp:nvSpPr>
        <dsp:cNvPr id="0" name=""/>
        <dsp:cNvSpPr/>
      </dsp:nvSpPr>
      <dsp:spPr>
        <a:xfrm>
          <a:off x="4389279" y="0"/>
          <a:ext cx="1879866" cy="1216131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215 015 тыс. руб.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Ремонт                муниципальных дорог (районный бюджет)</a:t>
          </a:r>
        </a:p>
      </dsp:txBody>
      <dsp:txXfrm>
        <a:off x="4389279" y="0"/>
        <a:ext cx="1879866" cy="1216131"/>
      </dsp:txXfrm>
    </dsp:sp>
    <dsp:sp modelId="{88590AC8-D988-4D68-890E-678455D8E2E6}">
      <dsp:nvSpPr>
        <dsp:cNvPr id="0" name=""/>
        <dsp:cNvSpPr/>
      </dsp:nvSpPr>
      <dsp:spPr>
        <a:xfrm>
          <a:off x="0" y="0"/>
          <a:ext cx="2070766" cy="1216131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5 253 тыс. руб.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Ремонт мостового   перехода через протоку                             р. Кута</a:t>
          </a:r>
        </a:p>
      </dsp:txBody>
      <dsp:txXfrm>
        <a:off x="0" y="0"/>
        <a:ext cx="2070766" cy="1216131"/>
      </dsp:txXfrm>
    </dsp:sp>
    <dsp:sp modelId="{99E81FD0-F3E9-43C5-902A-6A11612F599E}">
      <dsp:nvSpPr>
        <dsp:cNvPr id="0" name=""/>
        <dsp:cNvSpPr/>
      </dsp:nvSpPr>
      <dsp:spPr>
        <a:xfrm>
          <a:off x="0" y="1610112"/>
          <a:ext cx="1871204" cy="1216131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58 100 тыс. руб.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Содержание      внутригородских дорог </a:t>
          </a:r>
        </a:p>
      </dsp:txBody>
      <dsp:txXfrm>
        <a:off x="0" y="1610112"/>
        <a:ext cx="1871204" cy="1216131"/>
      </dsp:txXfrm>
    </dsp:sp>
    <dsp:sp modelId="{D28DB185-EBCA-457E-9EC7-E92BB43808E1}">
      <dsp:nvSpPr>
        <dsp:cNvPr id="0" name=""/>
        <dsp:cNvSpPr/>
      </dsp:nvSpPr>
      <dsp:spPr>
        <a:xfrm>
          <a:off x="6476909" y="0"/>
          <a:ext cx="2020034" cy="1216272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70 908 тыс. руб.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Ремонт                 муниципальных дорог                                         (местный бюджет)</a:t>
          </a:r>
        </a:p>
      </dsp:txBody>
      <dsp:txXfrm>
        <a:off x="6476909" y="0"/>
        <a:ext cx="2020034" cy="1216272"/>
      </dsp:txXfrm>
    </dsp:sp>
    <dsp:sp modelId="{5A04A09D-31D8-4599-80A7-733F31161402}">
      <dsp:nvSpPr>
        <dsp:cNvPr id="0" name=""/>
        <dsp:cNvSpPr/>
      </dsp:nvSpPr>
      <dsp:spPr>
        <a:xfrm>
          <a:off x="4426221" y="1584181"/>
          <a:ext cx="1901403" cy="1216131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9 131 тыс. руб.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Обустройство, ремонт лестниц и тротуаров</a:t>
          </a:r>
        </a:p>
      </dsp:txBody>
      <dsp:txXfrm>
        <a:off x="4426221" y="1584181"/>
        <a:ext cx="1901403" cy="1216131"/>
      </dsp:txXfrm>
    </dsp:sp>
    <dsp:sp modelId="{43D6616D-D893-4507-99F7-C0974F128B77}">
      <dsp:nvSpPr>
        <dsp:cNvPr id="0" name=""/>
        <dsp:cNvSpPr/>
      </dsp:nvSpPr>
      <dsp:spPr>
        <a:xfrm>
          <a:off x="0" y="3456382"/>
          <a:ext cx="1968652" cy="1216131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308 тыс. руб.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МП «Повышение безопасности дорожного движения»</a:t>
          </a:r>
        </a:p>
      </dsp:txBody>
      <dsp:txXfrm>
        <a:off x="0" y="3456382"/>
        <a:ext cx="1968652" cy="1216131"/>
      </dsp:txXfrm>
    </dsp:sp>
    <dsp:sp modelId="{63C83953-0917-468E-A844-38532A460883}">
      <dsp:nvSpPr>
        <dsp:cNvPr id="0" name=""/>
        <dsp:cNvSpPr/>
      </dsp:nvSpPr>
      <dsp:spPr>
        <a:xfrm>
          <a:off x="6586463" y="1584181"/>
          <a:ext cx="1901403" cy="1216131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5 760 тыс. руб.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Работы по обследованию, очистке и содержанию сетей ливневой канализации</a:t>
          </a:r>
        </a:p>
      </dsp:txBody>
      <dsp:txXfrm>
        <a:off x="6586463" y="1584181"/>
        <a:ext cx="1901403" cy="1216131"/>
      </dsp:txXfrm>
    </dsp:sp>
    <dsp:sp modelId="{1AD3E922-AB1D-4349-9AC3-A304C7FA6E66}">
      <dsp:nvSpPr>
        <dsp:cNvPr id="0" name=""/>
        <dsp:cNvSpPr/>
      </dsp:nvSpPr>
      <dsp:spPr>
        <a:xfrm>
          <a:off x="4318221" y="3456382"/>
          <a:ext cx="1968652" cy="1216131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  6 158 тыс. руб.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/>
            <a:t>Ямочный ремонт</a:t>
          </a:r>
        </a:p>
      </dsp:txBody>
      <dsp:txXfrm>
        <a:off x="4318221" y="3456382"/>
        <a:ext cx="1968652" cy="121613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1484"/>
          <a:ext cx="9144000" cy="104832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baseline="0" dirty="0" smtClean="0">
              <a:solidFill>
                <a:schemeClr val="tx1"/>
              </a:solidFill>
            </a:rPr>
            <a:t>Прочие расходы</a:t>
          </a:r>
          <a:endParaRPr lang="ru-RU" sz="4000" b="1" kern="1200" baseline="0" dirty="0">
            <a:solidFill>
              <a:schemeClr val="tx1"/>
            </a:solidFill>
          </a:endParaRPr>
        </a:p>
      </dsp:txBody>
      <dsp:txXfrm>
        <a:off x="51175" y="52659"/>
        <a:ext cx="9041650" cy="94597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20A9B6-AB66-45D9-AC03-8203A07CED92}">
      <dsp:nvSpPr>
        <dsp:cNvPr id="0" name=""/>
        <dsp:cNvSpPr/>
      </dsp:nvSpPr>
      <dsp:spPr>
        <a:xfrm>
          <a:off x="0" y="684080"/>
          <a:ext cx="2655295" cy="1593177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197 539 тыс. руб.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Общегосударственные вопросы</a:t>
          </a:r>
        </a:p>
      </dsp:txBody>
      <dsp:txXfrm>
        <a:off x="0" y="684080"/>
        <a:ext cx="2655295" cy="1593177"/>
      </dsp:txXfrm>
    </dsp:sp>
    <dsp:sp modelId="{7EE22EFA-E3DF-4EF6-8377-14653D31AD94}">
      <dsp:nvSpPr>
        <dsp:cNvPr id="0" name=""/>
        <dsp:cNvSpPr/>
      </dsp:nvSpPr>
      <dsp:spPr>
        <a:xfrm>
          <a:off x="2920824" y="686326"/>
          <a:ext cx="2655295" cy="1593177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2 934 тыс. руб.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Национальная безопасность и правоохранительная деятельность</a:t>
          </a:r>
          <a:endParaRPr lang="ru-RU" sz="1800" b="1" i="1" kern="1200" dirty="0"/>
        </a:p>
      </dsp:txBody>
      <dsp:txXfrm>
        <a:off x="2920824" y="686326"/>
        <a:ext cx="2655295" cy="1593177"/>
      </dsp:txXfrm>
    </dsp:sp>
    <dsp:sp modelId="{CEE978A8-7F57-4C14-8D34-863601262F0A}">
      <dsp:nvSpPr>
        <dsp:cNvPr id="0" name=""/>
        <dsp:cNvSpPr/>
      </dsp:nvSpPr>
      <dsp:spPr>
        <a:xfrm>
          <a:off x="5841649" y="686326"/>
          <a:ext cx="2655295" cy="1593177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8900000" scaled="1"/>
          <a:tileRect/>
        </a:gradFill>
        <a:ln>
          <a:solidFill>
            <a:schemeClr val="bg1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1 476 тыс. руб.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Образование</a:t>
          </a:r>
          <a:endParaRPr lang="ru-RU" sz="1800" b="1" i="1" kern="1200" dirty="0"/>
        </a:p>
      </dsp:txBody>
      <dsp:txXfrm>
        <a:off x="5841649" y="686326"/>
        <a:ext cx="2655295" cy="1593177"/>
      </dsp:txXfrm>
    </dsp:sp>
    <dsp:sp modelId="{D6BCB54F-575A-4FB5-BA98-6EE7FE8FDF5D}">
      <dsp:nvSpPr>
        <dsp:cNvPr id="0" name=""/>
        <dsp:cNvSpPr/>
      </dsp:nvSpPr>
      <dsp:spPr>
        <a:xfrm>
          <a:off x="5841649" y="2520275"/>
          <a:ext cx="2655295" cy="1593177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700 тыс. руб.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Средства массовой информации</a:t>
          </a:r>
          <a:endParaRPr lang="ru-RU" sz="1800" b="1" i="1" kern="1200" dirty="0"/>
        </a:p>
      </dsp:txBody>
      <dsp:txXfrm>
        <a:off x="5841649" y="2520275"/>
        <a:ext cx="2655295" cy="1593177"/>
      </dsp:txXfrm>
    </dsp:sp>
    <dsp:sp modelId="{AA7A2879-9930-40C1-89CF-6D75A51B36CB}">
      <dsp:nvSpPr>
        <dsp:cNvPr id="0" name=""/>
        <dsp:cNvSpPr/>
      </dsp:nvSpPr>
      <dsp:spPr>
        <a:xfrm>
          <a:off x="0" y="2508756"/>
          <a:ext cx="2655295" cy="1593177"/>
        </a:xfrm>
        <a:prstGeom prst="rect">
          <a:avLst/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 77 600 тыс. руб.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 Культура, кинематография</a:t>
          </a:r>
        </a:p>
      </dsp:txBody>
      <dsp:txXfrm>
        <a:off x="0" y="2508756"/>
        <a:ext cx="2655295" cy="1593177"/>
      </dsp:txXfrm>
    </dsp:sp>
    <dsp:sp modelId="{4101DD33-678F-4ADD-929F-E6E8CC45F71F}">
      <dsp:nvSpPr>
        <dsp:cNvPr id="0" name=""/>
        <dsp:cNvSpPr/>
      </dsp:nvSpPr>
      <dsp:spPr>
        <a:xfrm>
          <a:off x="2914053" y="2520275"/>
          <a:ext cx="2655295" cy="1593177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32 818 тыс. руб.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Прочие расходы национальной экономики</a:t>
          </a:r>
        </a:p>
      </dsp:txBody>
      <dsp:txXfrm>
        <a:off x="2914053" y="2520275"/>
        <a:ext cx="2655295" cy="15931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0.39505</cdr:x>
      <cdr:y>0.38448</cdr:y>
    </cdr:from>
    <cdr:to>
      <cdr:x>0.62086</cdr:x>
      <cdr:y>0.53095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763688" y="1512168"/>
          <a:ext cx="1008128" cy="5760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endParaRPr lang="ru-RU" sz="1800" b="1" dirty="0">
            <a:solidFill>
              <a:srgbClr val="275335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0.37037</cdr:x>
      <cdr:y>0.65</cdr:y>
    </cdr:from>
    <cdr:to>
      <cdr:x>0.64198</cdr:x>
      <cdr:y>0.81667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2160240" y="2808312"/>
          <a:ext cx="1584205" cy="7200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1800" b="1" dirty="0" smtClean="0">
              <a:solidFill>
                <a:srgbClr val="275335"/>
              </a:solidFill>
            </a:rPr>
            <a:t>2 3</a:t>
          </a:r>
          <a:r>
            <a:rPr lang="ru-RU" sz="1800" b="1" dirty="0" smtClean="0">
              <a:solidFill>
                <a:srgbClr val="275335"/>
              </a:solidFill>
            </a:rPr>
            <a:t>00</a:t>
          </a:r>
          <a:r>
            <a:rPr lang="en-US" sz="1800" b="1" dirty="0" smtClean="0">
              <a:solidFill>
                <a:srgbClr val="275335"/>
              </a:solidFill>
            </a:rPr>
            <a:t> 29</a:t>
          </a:r>
          <a:r>
            <a:rPr lang="ru-RU" sz="1800" b="1" dirty="0" smtClean="0">
              <a:solidFill>
                <a:srgbClr val="275335"/>
              </a:solidFill>
            </a:rPr>
            <a:t>8</a:t>
          </a:r>
        </a:p>
        <a:p xmlns:a="http://schemas.openxmlformats.org/drawingml/2006/main">
          <a:pPr algn="ctr"/>
          <a:r>
            <a:rPr lang="ru-RU" sz="1800" b="1" dirty="0" smtClean="0">
              <a:solidFill>
                <a:srgbClr val="275335"/>
              </a:solidFill>
            </a:rPr>
            <a:t>тыс. руб.</a:t>
          </a:r>
          <a:endParaRPr lang="ru-RU" sz="1800" b="1" dirty="0">
            <a:solidFill>
              <a:srgbClr val="275335"/>
            </a:solidFill>
          </a:endParaRPr>
        </a:p>
      </cdr:txBody>
    </cdr:sp>
  </cdr:relSizeAnchor>
  <cdr:relSizeAnchor xmlns:cdr="http://schemas.openxmlformats.org/drawingml/2006/chartDrawing">
    <cdr:from>
      <cdr:x>0.60465</cdr:x>
      <cdr:y>0.50383</cdr:y>
    </cdr:from>
    <cdr:to>
      <cdr:x>0.76543</cdr:x>
      <cdr:y>0.6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526682" y="2176770"/>
          <a:ext cx="937802" cy="4155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275335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0.18906</cdr:x>
      <cdr:y>0.55</cdr:y>
    </cdr:from>
    <cdr:to>
      <cdr:x>0.7208</cdr:x>
      <cdr:y>0.775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537647" y="1584176"/>
          <a:ext cx="1512167" cy="6480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rgbClr val="275335"/>
              </a:solidFill>
            </a:rPr>
            <a:t>+ 6</a:t>
          </a:r>
          <a:r>
            <a:rPr lang="en-US" sz="1800" b="1" dirty="0" smtClean="0">
              <a:solidFill>
                <a:srgbClr val="275335"/>
              </a:solidFill>
            </a:rPr>
            <a:t>3 </a:t>
          </a:r>
          <a:r>
            <a:rPr lang="ru-RU" sz="1800" b="1" dirty="0" smtClean="0">
              <a:solidFill>
                <a:srgbClr val="275335"/>
              </a:solidFill>
            </a:rPr>
            <a:t>87</a:t>
          </a:r>
          <a:r>
            <a:rPr lang="en-US" sz="1800" b="1" dirty="0" smtClean="0">
              <a:solidFill>
                <a:srgbClr val="275335"/>
              </a:solidFill>
            </a:rPr>
            <a:t>5</a:t>
          </a:r>
          <a:endParaRPr lang="ru-RU" sz="1800" b="1" dirty="0" smtClean="0">
            <a:solidFill>
              <a:srgbClr val="275335"/>
            </a:solidFill>
          </a:endParaRPr>
        </a:p>
        <a:p xmlns:a="http://schemas.openxmlformats.org/drawingml/2006/main">
          <a:pPr algn="ctr"/>
          <a:r>
            <a:rPr lang="ru-RU" sz="1800" b="1" dirty="0" smtClean="0">
              <a:solidFill>
                <a:srgbClr val="275335"/>
              </a:solidFill>
            </a:rPr>
            <a:t>тыс. руб.</a:t>
          </a:r>
          <a:endParaRPr lang="ru-RU" sz="1800" b="1" dirty="0">
            <a:solidFill>
              <a:srgbClr val="275335"/>
            </a:solidFill>
          </a:endParaRPr>
        </a:p>
      </cdr:txBody>
    </cdr:sp>
  </cdr:relSizeAnchor>
  <cdr:relSizeAnchor xmlns:cdr="http://schemas.openxmlformats.org/drawingml/2006/chartDrawing">
    <cdr:from>
      <cdr:x>0.65835</cdr:x>
      <cdr:y>0.3</cdr:y>
    </cdr:from>
    <cdr:to>
      <cdr:x>1</cdr:x>
      <cdr:y>0.5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872208" y="864096"/>
          <a:ext cx="971600" cy="5760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275335"/>
            </a:solidFill>
          </a:endParaRPr>
        </a:p>
      </cdr:txBody>
    </cdr:sp>
  </cdr:relSizeAnchor>
  <cdr:relSizeAnchor xmlns:cdr="http://schemas.openxmlformats.org/drawingml/2006/chartDrawing">
    <cdr:from>
      <cdr:x>0</cdr:x>
      <cdr:y>0.15</cdr:y>
    </cdr:from>
    <cdr:to>
      <cdr:x>1</cdr:x>
      <cdr:y>0.275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0" y="432048"/>
          <a:ext cx="2843808" cy="3600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160" b="1" dirty="0" smtClean="0">
              <a:solidFill>
                <a:srgbClr val="275335"/>
              </a:solidFill>
            </a:rPr>
            <a:t>Дефицит-/профицит+</a:t>
          </a:r>
        </a:p>
        <a:p xmlns:a="http://schemas.openxmlformats.org/drawingml/2006/main">
          <a:endParaRPr lang="ru-RU" sz="2160" b="1" dirty="0">
            <a:solidFill>
              <a:srgbClr val="275335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0.75707</cdr:x>
      <cdr:y>0.85599</cdr:y>
    </cdr:from>
    <cdr:to>
      <cdr:x>0.94098</cdr:x>
      <cdr:y>0.97831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742834" y="4271414"/>
          <a:ext cx="1152141" cy="6103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Безвозмездные </a:t>
          </a:r>
        </a:p>
        <a:p xmlns:a="http://schemas.openxmlformats.org/drawingml/2006/main">
          <a:r>
            <a:rPr lang="ru-RU" dirty="0"/>
            <a:t> </a:t>
          </a:r>
          <a:r>
            <a:rPr lang="ru-RU" dirty="0" smtClean="0"/>
            <a:t>  </a:t>
          </a:r>
          <a:r>
            <a:rPr lang="ru-RU" sz="1100" dirty="0" smtClean="0"/>
            <a:t>поступления</a:t>
          </a:r>
        </a:p>
        <a:p xmlns:a="http://schemas.openxmlformats.org/drawingml/2006/main">
          <a:r>
            <a:rPr lang="en-US" b="1" dirty="0" smtClean="0"/>
            <a:t>1 </a:t>
          </a:r>
          <a:r>
            <a:rPr lang="ru-RU" b="1" dirty="0" smtClean="0"/>
            <a:t>560</a:t>
          </a:r>
          <a:r>
            <a:rPr lang="en-US" b="1" dirty="0" smtClean="0"/>
            <a:t> 6</a:t>
          </a:r>
          <a:r>
            <a:rPr lang="ru-RU" b="1" dirty="0" smtClean="0"/>
            <a:t>67</a:t>
          </a:r>
          <a:r>
            <a:rPr lang="en-US" b="1" dirty="0" smtClean="0"/>
            <a:t> </a:t>
          </a:r>
          <a:r>
            <a:rPr lang="ru-RU" b="1" dirty="0" err="1" smtClean="0"/>
            <a:t>тыс.руб</a:t>
          </a:r>
          <a:r>
            <a:rPr lang="ru-RU" dirty="0" smtClean="0"/>
            <a:t>.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0.79426</cdr:x>
      <cdr:y>0.75789</cdr:y>
    </cdr:from>
    <cdr:to>
      <cdr:x>0.85174</cdr:x>
      <cdr:y>0.85232</cdr:y>
    </cdr:to>
    <cdr:sp macro="" textlink="">
      <cdr:nvSpPr>
        <cdr:cNvPr id="6" name="Прямая соединительная линия 5"/>
        <cdr:cNvSpPr/>
      </cdr:nvSpPr>
      <cdr:spPr>
        <a:xfrm xmlns:a="http://schemas.openxmlformats.org/drawingml/2006/main" flipH="1" flipV="1">
          <a:off x="4975827" y="3781859"/>
          <a:ext cx="360038" cy="471249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0.66595</cdr:x>
      <cdr:y>0</cdr:y>
    </cdr:from>
    <cdr:to>
      <cdr:x>0.8313</cdr:x>
      <cdr:y>0.09011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171955" y="-1538086"/>
          <a:ext cx="1035867" cy="4496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      Акцизы</a:t>
          </a:r>
        </a:p>
        <a:p xmlns:a="http://schemas.openxmlformats.org/drawingml/2006/main">
          <a:r>
            <a:rPr lang="ru-RU" b="1" dirty="0" smtClean="0"/>
            <a:t>19 214 тыс.руб.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0.5042</cdr:x>
      <cdr:y>0.0491</cdr:y>
    </cdr:from>
    <cdr:to>
      <cdr:x>0.66512</cdr:x>
      <cdr:y>0.12884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 flipV="1">
          <a:off x="3158658" y="245024"/>
          <a:ext cx="1008112" cy="39788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0.73679</cdr:x>
      <cdr:y>0.86048</cdr:y>
    </cdr:from>
    <cdr:to>
      <cdr:x>0.97933</cdr:x>
      <cdr:y>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615787" y="4293808"/>
          <a:ext cx="1519422" cy="6962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  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0.10428</cdr:x>
      <cdr:y>0.16401</cdr:y>
    </cdr:from>
    <cdr:to>
      <cdr:x>0.19468</cdr:x>
      <cdr:y>0.35008</cdr:y>
    </cdr:to>
    <cdr:sp macro="" textlink="">
      <cdr:nvSpPr>
        <cdr:cNvPr id="12" name="Прямая соединительная линия 11"/>
        <cdr:cNvSpPr/>
      </cdr:nvSpPr>
      <cdr:spPr>
        <a:xfrm xmlns:a="http://schemas.openxmlformats.org/drawingml/2006/main">
          <a:off x="653257" y="818435"/>
          <a:ext cx="566369" cy="92846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0.28448</cdr:x>
      <cdr:y>0.21622</cdr:y>
    </cdr:from>
    <cdr:to>
      <cdr:x>0.32759</cdr:x>
      <cdr:y>0.24324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76264" y="1152128"/>
          <a:ext cx="360040" cy="144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0.17241</cdr:x>
      <cdr:y>0.56757</cdr:y>
    </cdr:from>
    <cdr:to>
      <cdr:x>0.26724</cdr:x>
      <cdr:y>0.62162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440161" y="3024336"/>
          <a:ext cx="792087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/>
            <a:t>358 </a:t>
          </a:r>
          <a:r>
            <a:rPr lang="ru-RU" sz="1400" b="1" dirty="0" smtClean="0"/>
            <a:t>728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0.37069</cdr:x>
      <cdr:y>0.55405</cdr:y>
    </cdr:from>
    <cdr:to>
      <cdr:x>0.45297</cdr:x>
      <cdr:y>0.6081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096344" y="2952328"/>
          <a:ext cx="687279" cy="2880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/>
            <a:t>371 364</a:t>
          </a:r>
        </a:p>
      </cdr:txBody>
    </cdr:sp>
  </cdr:relSizeAnchor>
  <cdr:relSizeAnchor xmlns:cdr="http://schemas.openxmlformats.org/drawingml/2006/chartDrawing">
    <cdr:from>
      <cdr:x>0.53448</cdr:x>
      <cdr:y>0.2027</cdr:y>
    </cdr:from>
    <cdr:to>
      <cdr:x>0.60916</cdr:x>
      <cdr:y>0.25675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464496" y="1080120"/>
          <a:ext cx="623797" cy="2880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/>
            <a:t>675 815</a:t>
          </a:r>
        </a:p>
      </cdr:txBody>
    </cdr:sp>
  </cdr:relSizeAnchor>
  <cdr:relSizeAnchor xmlns:cdr="http://schemas.openxmlformats.org/drawingml/2006/chartDrawing">
    <cdr:from>
      <cdr:x>0.71896</cdr:x>
      <cdr:y>0.26476</cdr:y>
    </cdr:from>
    <cdr:to>
      <cdr:x>0.80145</cdr:x>
      <cdr:y>0.31882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005426" y="1410782"/>
          <a:ext cx="689033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/>
            <a:t>660 138</a:t>
          </a:r>
        </a:p>
      </cdr:txBody>
    </cdr:sp>
  </cdr:relSizeAnchor>
  <cdr:relSizeAnchor xmlns:cdr="http://schemas.openxmlformats.org/drawingml/2006/chartDrawing">
    <cdr:from>
      <cdr:x>0.91379</cdr:x>
      <cdr:y>0.10811</cdr:y>
    </cdr:from>
    <cdr:to>
      <cdr:x>1</cdr:x>
      <cdr:y>0.16618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7632848" y="576064"/>
          <a:ext cx="720080" cy="3094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803 506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0.26724</cdr:x>
      <cdr:y>0.5</cdr:y>
    </cdr:from>
    <cdr:to>
      <cdr:x>0.34483</cdr:x>
      <cdr:y>0.55406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2232248" y="2664296"/>
          <a:ext cx="648104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dirty="0" smtClean="0"/>
            <a:t>+3,5 %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0.41379</cdr:x>
      <cdr:y>0.33784</cdr:y>
    </cdr:from>
    <cdr:to>
      <cdr:x>0.5</cdr:x>
      <cdr:y>0.3919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456384" y="1800200"/>
          <a:ext cx="720080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0" dirty="0" smtClean="0"/>
            <a:t>+82,0 %</a:t>
          </a:r>
          <a:endParaRPr lang="ru-RU" sz="1400" b="0" dirty="0"/>
        </a:p>
      </cdr:txBody>
    </cdr:sp>
  </cdr:relSizeAnchor>
  <cdr:relSizeAnchor xmlns:cdr="http://schemas.openxmlformats.org/drawingml/2006/chartDrawing">
    <cdr:from>
      <cdr:x>0.62069</cdr:x>
      <cdr:y>0.25676</cdr:y>
    </cdr:from>
    <cdr:to>
      <cdr:x>0.69827</cdr:x>
      <cdr:y>0.31082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184576" y="1368152"/>
          <a:ext cx="648020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dirty="0" smtClean="0"/>
            <a:t>-2,3 %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0.76724</cdr:x>
      <cdr:y>0.13514</cdr:y>
    </cdr:from>
    <cdr:to>
      <cdr:x>0.84483</cdr:x>
      <cdr:y>0.1892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6408712" y="720080"/>
          <a:ext cx="648104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dirty="0"/>
            <a:t>+</a:t>
          </a:r>
          <a:r>
            <a:rPr lang="ru-RU" sz="1400" dirty="0" smtClean="0"/>
            <a:t> 21,7 </a:t>
          </a:r>
          <a:r>
            <a:rPr lang="ru-RU" sz="1600" b="1" dirty="0" smtClean="0"/>
            <a:t>%</a:t>
          </a:r>
          <a:endParaRPr lang="ru-RU" sz="16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0.53467</cdr:x>
      <cdr:y>0.19981</cdr:y>
    </cdr:from>
    <cdr:to>
      <cdr:x>0.63168</cdr:x>
      <cdr:y>0.24818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752484" y="1220845"/>
          <a:ext cx="862286" cy="2955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b="1" dirty="0" smtClean="0"/>
            <a:t>1</a:t>
          </a:r>
          <a:r>
            <a:rPr lang="en-US" sz="1200" b="1" dirty="0" smtClean="0"/>
            <a:t> 098 855</a:t>
          </a:r>
          <a:r>
            <a:rPr lang="ru-RU" sz="1200" b="1" dirty="0" smtClean="0"/>
            <a:t> </a:t>
          </a:r>
        </a:p>
      </cdr:txBody>
    </cdr:sp>
  </cdr:relSizeAnchor>
  <cdr:relSizeAnchor xmlns:cdr="http://schemas.openxmlformats.org/drawingml/2006/chartDrawing">
    <cdr:from>
      <cdr:x>0.04861</cdr:x>
      <cdr:y>0</cdr:y>
    </cdr:from>
    <cdr:to>
      <cdr:x>0.14706</cdr:x>
      <cdr:y>0.04565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32048" y="0"/>
          <a:ext cx="875114" cy="2859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1200" b="1" dirty="0"/>
        </a:p>
      </cdr:txBody>
    </cdr:sp>
  </cdr:relSizeAnchor>
  <cdr:relSizeAnchor xmlns:cdr="http://schemas.openxmlformats.org/drawingml/2006/chartDrawing">
    <cdr:from>
      <cdr:x>0</cdr:x>
      <cdr:y>0</cdr:y>
    </cdr:from>
    <cdr:to>
      <cdr:x>0.14706</cdr:x>
      <cdr:y>0.04565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0" y="0"/>
          <a:ext cx="134759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1200" b="1" dirty="0"/>
        </a:p>
      </cdr:txBody>
    </cdr:sp>
  </cdr:relSizeAnchor>
  <cdr:relSizeAnchor xmlns:cdr="http://schemas.openxmlformats.org/drawingml/2006/chartDrawing">
    <cdr:from>
      <cdr:x>0.41316</cdr:x>
      <cdr:y>0.50623</cdr:y>
    </cdr:from>
    <cdr:to>
      <cdr:x>0.49953</cdr:x>
      <cdr:y>0.5567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672426" y="3093052"/>
          <a:ext cx="767711" cy="3083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b="1" dirty="0" smtClean="0"/>
            <a:t> </a:t>
          </a:r>
          <a:r>
            <a:rPr lang="en-US" sz="1200" b="1" dirty="0" smtClean="0"/>
            <a:t>73 988</a:t>
          </a:r>
          <a:endParaRPr lang="ru-RU" sz="1200" b="1" dirty="0" smtClean="0"/>
        </a:p>
        <a:p xmlns:a="http://schemas.openxmlformats.org/drawingml/2006/main">
          <a:pPr algn="ctr"/>
          <a:r>
            <a:rPr lang="ru-RU" sz="1200" b="1" dirty="0" smtClean="0"/>
            <a:t> 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0.29799</cdr:x>
      <cdr:y>0.49145</cdr:y>
    </cdr:from>
    <cdr:to>
      <cdr:x>0.37046</cdr:x>
      <cdr:y>0.5377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648723" y="3002738"/>
          <a:ext cx="644159" cy="2826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200" b="1" dirty="0" smtClean="0"/>
            <a:t>25 489,00</a:t>
          </a:r>
          <a:r>
            <a:rPr lang="ru-RU" sz="1200" b="1" dirty="0" smtClean="0"/>
            <a:t> </a:t>
          </a:r>
        </a:p>
      </cdr:txBody>
    </cdr:sp>
  </cdr:relSizeAnchor>
  <cdr:relSizeAnchor xmlns:cdr="http://schemas.openxmlformats.org/drawingml/2006/chartDrawing">
    <cdr:from>
      <cdr:x>0.48607</cdr:x>
      <cdr:y>0.50623</cdr:y>
    </cdr:from>
    <cdr:to>
      <cdr:x>0.56109</cdr:x>
      <cdr:y>0.55341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320496" y="3093053"/>
          <a:ext cx="666825" cy="2882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200" b="1" dirty="0" smtClean="0"/>
            <a:t>99 864</a:t>
          </a:r>
          <a:endParaRPr lang="ru-RU" sz="1200" b="1" dirty="0" smtClean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0.50847</cdr:x>
      <cdr:y>0.41184</cdr:y>
    </cdr:from>
    <cdr:to>
      <cdr:x>0.76271</cdr:x>
      <cdr:y>0.56973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160234" y="1126911"/>
          <a:ext cx="1080131" cy="43203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>
            <a:lumMod val="40000"/>
            <a:lumOff val="60000"/>
          </a:schemeClr>
        </a:solidFill>
        <a:ln xmlns:a="http://schemas.openxmlformats.org/drawingml/2006/main">
          <a:solidFill>
            <a:schemeClr val="accent4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2400" dirty="0" smtClean="0">
              <a:solidFill>
                <a:schemeClr val="tx1"/>
              </a:solidFill>
            </a:rPr>
            <a:t>8</a:t>
          </a:r>
          <a:r>
            <a:rPr lang="en-US" sz="2400" dirty="0">
              <a:solidFill>
                <a:schemeClr val="tx1"/>
              </a:solidFill>
            </a:rPr>
            <a:t>5</a:t>
          </a:r>
          <a:r>
            <a:rPr lang="ru-RU" sz="2400" dirty="0" smtClean="0">
              <a:solidFill>
                <a:schemeClr val="tx1"/>
              </a:solidFill>
            </a:rPr>
            <a:t>,</a:t>
          </a:r>
          <a:r>
            <a:rPr lang="en-US" sz="2400" dirty="0" smtClean="0">
              <a:solidFill>
                <a:schemeClr val="tx1"/>
              </a:solidFill>
            </a:rPr>
            <a:t>4</a:t>
          </a:r>
          <a:r>
            <a:rPr lang="ru-RU" sz="2400" dirty="0" smtClean="0">
              <a:solidFill>
                <a:schemeClr val="tx1"/>
              </a:solidFill>
            </a:rPr>
            <a:t> %</a:t>
          </a:r>
          <a:endParaRPr lang="ru-RU" sz="2400" dirty="0">
            <a:solidFill>
              <a:schemeClr val="tx1"/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0.00014</cdr:x>
      <cdr:y>0.00019</cdr:y>
    </cdr:to>
    <cdr:grpSp>
      <cdr:nvGrpSpPr>
        <cdr:cNvPr id="2" name="Group 51"/>
        <cdr:cNvGrpSpPr>
          <a:grpSpLocks xmlns:a="http://schemas.openxmlformats.org/drawingml/2006/main"/>
        </cdr:cNvGrpSpPr>
      </cdr:nvGrpSpPr>
      <cdr:grpSpPr bwMode="auto">
        <a:xfrm xmlns:a="http://schemas.openxmlformats.org/drawingml/2006/main">
          <a:off x="0" y="0"/>
          <a:ext cx="590" cy="908"/>
          <a:chOff x="-3432" y="-1003"/>
          <a:chExt cx="1" cy="1"/>
        </a:xfrm>
      </cdr:grpSpPr>
      <cdr:sp macro="" textlink="">
        <cdr:nvSpPr>
          <cdr:cNvPr id="3" name="Oval 52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38100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anchor="ctr">
            <a:spAutoFit/>
          </a:bodyPr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  <cdr:sp macro="" textlink="">
        <cdr:nvSpPr>
          <cdr:cNvPr id="4" name="Oval 53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gamma/>
                  <a:shade val="46275"/>
                  <a:invGamma/>
                </a:srgbClr>
              </a:gs>
              <a:gs pos="100000">
                <a:srgbClr val="D6E1E2"/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  <cdr:sp macro="" textlink="">
        <cdr:nvSpPr>
          <cdr:cNvPr id="5" name="Oval 54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alpha val="0"/>
                </a:srgbClr>
              </a:gs>
              <a:gs pos="100000">
                <a:srgbClr val="D6E1E2">
                  <a:gamma/>
                  <a:tint val="34902"/>
                  <a:invGamma/>
                </a:srgbClr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  <cdr:sp macro="" textlink="">
        <cdr:nvSpPr>
          <cdr:cNvPr id="6" name="Oval 55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gamma/>
                  <a:shade val="79216"/>
                  <a:invGamma/>
                </a:srgbClr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  <cdr:sp macro="" textlink="">
        <cdr:nvSpPr>
          <cdr:cNvPr id="7" name="Oval 56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</cdr:grpSp>
  </cdr:relSizeAnchor>
  <cdr:relSizeAnchor xmlns:cdr="http://schemas.openxmlformats.org/drawingml/2006/chartDrawing">
    <cdr:from>
      <cdr:x>0.50649</cdr:x>
      <cdr:y>0.55932</cdr:y>
    </cdr:from>
    <cdr:to>
      <cdr:x>0.67141</cdr:x>
      <cdr:y>0.77455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808312" y="23762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0.30426</cdr:x>
      <cdr:y>0.43962</cdr:y>
    </cdr:from>
    <cdr:to>
      <cdr:x>0.62897</cdr:x>
      <cdr:y>0.60914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390547" y="2133228"/>
          <a:ext cx="1484001" cy="8225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/>
            <a:t>2 </a:t>
          </a:r>
          <a:r>
            <a:rPr lang="en-US" sz="1800" b="1" dirty="0" smtClean="0"/>
            <a:t>3</a:t>
          </a:r>
          <a:r>
            <a:rPr lang="ru-RU" sz="1800" b="1" dirty="0" smtClean="0"/>
            <a:t>00 </a:t>
          </a:r>
          <a:r>
            <a:rPr lang="en-US" sz="1800" b="1" dirty="0" smtClean="0"/>
            <a:t>29</a:t>
          </a:r>
          <a:r>
            <a:rPr lang="ru-RU" sz="1800" b="1" dirty="0" smtClean="0"/>
            <a:t>8 </a:t>
          </a:r>
        </a:p>
        <a:p xmlns:a="http://schemas.openxmlformats.org/drawingml/2006/main">
          <a:pPr algn="ctr"/>
          <a:r>
            <a:rPr lang="ru-RU" sz="1800" b="1" dirty="0" smtClean="0"/>
            <a:t>тыс.руб</a:t>
          </a:r>
          <a:r>
            <a:rPr lang="ru-RU" sz="1100" dirty="0" smtClean="0"/>
            <a:t>.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0.86251</cdr:x>
      <cdr:y>0.87086</cdr:y>
    </cdr:from>
    <cdr:to>
      <cdr:x>0.87874</cdr:x>
      <cdr:y>0.88701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825356" y="3884078"/>
          <a:ext cx="72008" cy="72008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/>
        </a:p>
      </cdr:txBody>
    </cdr:sp>
  </cdr:relSizeAnchor>
  <cdr:relSizeAnchor xmlns:cdr="http://schemas.openxmlformats.org/drawingml/2006/chartDrawing">
    <cdr:from>
      <cdr:x>0.0908</cdr:x>
      <cdr:y>0.79498</cdr:y>
    </cdr:from>
    <cdr:to>
      <cdr:x>0.29697</cdr:x>
      <cdr:y>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02703" y="35456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0.09213</cdr:x>
      <cdr:y>0</cdr:y>
    </cdr:from>
    <cdr:to>
      <cdr:x>0.50475</cdr:x>
      <cdr:y>0.16502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421062" y="-1467546"/>
          <a:ext cx="1885770" cy="8153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0.26968</cdr:x>
      <cdr:y>0.69909</cdr:y>
    </cdr:from>
    <cdr:to>
      <cdr:x>0.55838</cdr:x>
      <cdr:y>0.83298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135876" y="3341345"/>
          <a:ext cx="1216000" cy="6399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1 104 549 </a:t>
          </a:r>
        </a:p>
        <a:p xmlns:a="http://schemas.openxmlformats.org/drawingml/2006/main">
          <a:pPr algn="ctr"/>
          <a:r>
            <a:rPr lang="ru-RU" sz="1400" b="1" dirty="0" smtClean="0"/>
            <a:t>тыс.руб.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0.70018</cdr:x>
      <cdr:y>0.44211</cdr:y>
    </cdr:from>
    <cdr:to>
      <cdr:x>0.8463</cdr:x>
      <cdr:y>0.56818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199985" y="2145328"/>
          <a:ext cx="667803" cy="611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500 80</a:t>
          </a:r>
          <a:r>
            <a:rPr lang="en-US" sz="1400" b="1" dirty="0" smtClean="0"/>
            <a:t>2</a:t>
          </a:r>
          <a:endParaRPr lang="ru-RU" sz="1400" b="1" dirty="0" smtClean="0"/>
        </a:p>
        <a:p xmlns:a="http://schemas.openxmlformats.org/drawingml/2006/main">
          <a:pPr algn="ctr"/>
          <a:r>
            <a:rPr lang="ru-RU" sz="1400" b="1" dirty="0" smtClean="0"/>
            <a:t>тыс.руб.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0.20647</cdr:x>
      <cdr:y>0.19669</cdr:y>
    </cdr:from>
    <cdr:to>
      <cdr:x>0.39619</cdr:x>
      <cdr:y>0.32782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943605" y="954442"/>
          <a:ext cx="867065" cy="6363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694 947</a:t>
          </a:r>
        </a:p>
        <a:p xmlns:a="http://schemas.openxmlformats.org/drawingml/2006/main">
          <a:pPr algn="ctr"/>
          <a:r>
            <a:rPr lang="ru-RU" sz="1400" b="1" dirty="0" smtClean="0"/>
            <a:t>тыс. руб.</a:t>
          </a:r>
          <a:endParaRPr lang="ru-RU" sz="1400" b="1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chart" Target="../charts/chart2.xml"/><Relationship Id="rId7" Type="http://schemas.openxmlformats.org/officeDocument/2006/relationships/diagramColors" Target="../diagrams/colors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diagramLayout" Target="../diagrams/layout2.xml"/><Relationship Id="rId7" Type="http://schemas.openxmlformats.org/officeDocument/2006/relationships/chart" Target="../charts/chart4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6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chart" Target="../charts/chart8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chart" Target="../charts/chart10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chart" Target="../charts/chart11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99992" y="2204864"/>
            <a:ext cx="4536504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Исполнение бюджета </a:t>
            </a:r>
          </a:p>
          <a:p>
            <a:pPr algn="ctr"/>
            <a:r>
              <a:rPr lang="ru-RU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муниципального образования </a:t>
            </a:r>
          </a:p>
          <a:p>
            <a:pPr algn="ctr"/>
            <a:r>
              <a:rPr lang="ru-RU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«город Усть-Кут» </a:t>
            </a:r>
          </a:p>
          <a:p>
            <a:pPr algn="ctr"/>
            <a:r>
              <a:rPr lang="ru-RU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за 2024 год</a:t>
            </a:r>
            <a:endParaRPr lang="ru-RU" sz="36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3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16632"/>
            <a:ext cx="1008112" cy="128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392" y="116632"/>
            <a:ext cx="936104" cy="1282226"/>
          </a:xfrm>
          <a:prstGeom prst="rect">
            <a:avLst/>
          </a:prstGeom>
        </p:spPr>
      </p:pic>
      <p:pic>
        <p:nvPicPr>
          <p:cNvPr id="5" name="Picture 8" descr="C:\Users\ШлевковаЛВ\Desktop\ori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4149946" cy="485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210902055"/>
              </p:ext>
            </p:extLst>
          </p:nvPr>
        </p:nvGraphicFramePr>
        <p:xfrm>
          <a:off x="0" y="-357214"/>
          <a:ext cx="4464496" cy="3933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436809014"/>
              </p:ext>
            </p:extLst>
          </p:nvPr>
        </p:nvGraphicFramePr>
        <p:xfrm>
          <a:off x="1259632" y="-819472"/>
          <a:ext cx="5832648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578007" y="2083669"/>
            <a:ext cx="122413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275335"/>
                </a:solidFill>
              </a:rPr>
              <a:t>2 </a:t>
            </a:r>
            <a:r>
              <a:rPr lang="ru-RU" b="1" dirty="0" smtClean="0">
                <a:solidFill>
                  <a:srgbClr val="275335"/>
                </a:solidFill>
              </a:rPr>
              <a:t>364</a:t>
            </a:r>
            <a:r>
              <a:rPr lang="en-US" b="1" dirty="0" smtClean="0">
                <a:solidFill>
                  <a:srgbClr val="275335"/>
                </a:solidFill>
              </a:rPr>
              <a:t> </a:t>
            </a:r>
            <a:r>
              <a:rPr lang="ru-RU" b="1" dirty="0" smtClean="0">
                <a:solidFill>
                  <a:srgbClr val="275335"/>
                </a:solidFill>
              </a:rPr>
              <a:t>173</a:t>
            </a:r>
          </a:p>
          <a:p>
            <a:pPr algn="ctr"/>
            <a:r>
              <a:rPr lang="ru-RU" b="1" dirty="0" smtClean="0">
                <a:solidFill>
                  <a:srgbClr val="275335"/>
                </a:solidFill>
              </a:rPr>
              <a:t> тыс. руб.</a:t>
            </a:r>
            <a:endParaRPr lang="ru-RU" b="1" dirty="0">
              <a:solidFill>
                <a:srgbClr val="275335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125429240"/>
              </p:ext>
            </p:extLst>
          </p:nvPr>
        </p:nvGraphicFramePr>
        <p:xfrm>
          <a:off x="0" y="1"/>
          <a:ext cx="9144000" cy="764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5844395"/>
              </p:ext>
            </p:extLst>
          </p:nvPr>
        </p:nvGraphicFramePr>
        <p:xfrm>
          <a:off x="107504" y="3356992"/>
          <a:ext cx="8928992" cy="329582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tableStyleId>{35758FB7-9AC5-4552-8A53-C91805E547FA}</a:tableStyleId>
              </a:tblPr>
              <a:tblGrid>
                <a:gridCol w="1584176"/>
                <a:gridCol w="1080120"/>
                <a:gridCol w="1008112"/>
                <a:gridCol w="1080120"/>
                <a:gridCol w="1440160"/>
                <a:gridCol w="1368152"/>
                <a:gridCol w="1368152"/>
              </a:tblGrid>
              <a:tr h="702169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Наименование показателя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План на 2024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год (</a:t>
                      </a:r>
                      <a:r>
                        <a:rPr lang="ru-RU" sz="1300" dirty="0" err="1" smtClean="0">
                          <a:solidFill>
                            <a:schemeClr val="tx1"/>
                          </a:solidFill>
                        </a:rPr>
                        <a:t>тыс.руб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.)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Исполнено за 2024 год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1300" dirty="0" err="1" smtClean="0">
                          <a:solidFill>
                            <a:schemeClr val="tx1"/>
                          </a:solidFill>
                        </a:rPr>
                        <a:t>тыс.руб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.)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Процент исполнения (%)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Справочно: исполнено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 за 2023 год (</a:t>
                      </a:r>
                      <a:r>
                        <a:rPr lang="ru-RU" sz="1300" dirty="0" err="1" smtClean="0">
                          <a:solidFill>
                            <a:schemeClr val="tx1"/>
                          </a:solidFill>
                        </a:rPr>
                        <a:t>тыс.руб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.)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Отклонение 2024г. от 2023г. (</a:t>
                      </a:r>
                      <a:r>
                        <a:rPr lang="ru-RU" sz="1300" dirty="0" err="1" smtClean="0">
                          <a:solidFill>
                            <a:schemeClr val="tx1"/>
                          </a:solidFill>
                        </a:rPr>
                        <a:t>тыс.руб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.)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Отклонение 2024г. от 2023г.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(%)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</a:tr>
              <a:tr h="473184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ДОХОДЫ :          в т.ч.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200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23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364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73,9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2 141 798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+222 375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+10,4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326112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налоговые  и неналоговые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342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803 506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104,6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660 138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+143 368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+21,7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302282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безвозмездные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4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31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894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560 6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64,2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481 660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+79 007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+5,3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339266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РАСХОДЫ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306 496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2 3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00 298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69,6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2 103 295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+197 003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+9,4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97330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ДЕФИЦИТ (-), </a:t>
                      </a:r>
                    </a:p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ПРОФИЦИТ (+)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 106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260</a:t>
                      </a:r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+ 6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3 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875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+ 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38 503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+25 372</a:t>
                      </a: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+65,9</a:t>
                      </a: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3041155918"/>
              </p:ext>
            </p:extLst>
          </p:nvPr>
        </p:nvGraphicFramePr>
        <p:xfrm>
          <a:off x="6266601" y="404664"/>
          <a:ext cx="2843808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411586878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6948264" y="227687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574049680"/>
              </p:ext>
            </p:extLst>
          </p:nvPr>
        </p:nvGraphicFramePr>
        <p:xfrm>
          <a:off x="0" y="1"/>
          <a:ext cx="9144000" cy="764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071537559"/>
              </p:ext>
            </p:extLst>
          </p:nvPr>
        </p:nvGraphicFramePr>
        <p:xfrm>
          <a:off x="5286380" y="857232"/>
          <a:ext cx="4104456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TextBox 1"/>
          <p:cNvSpPr txBox="1"/>
          <p:nvPr/>
        </p:nvSpPr>
        <p:spPr>
          <a:xfrm>
            <a:off x="6201886" y="2356521"/>
            <a:ext cx="1203578" cy="71437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1 </a:t>
            </a:r>
            <a:r>
              <a:rPr lang="ru-RU" sz="1600" dirty="0" smtClean="0"/>
              <a:t>560</a:t>
            </a:r>
            <a:r>
              <a:rPr lang="en-US" sz="1600" dirty="0" smtClean="0"/>
              <a:t> </a:t>
            </a:r>
            <a:r>
              <a:rPr lang="ru-RU" sz="1600" dirty="0" smtClean="0"/>
              <a:t>667                                             </a:t>
            </a:r>
            <a:r>
              <a:rPr lang="en-US" sz="1600" dirty="0" smtClean="0"/>
              <a:t>6</a:t>
            </a:r>
            <a:r>
              <a:rPr lang="ru-RU" sz="1600" dirty="0" smtClean="0"/>
              <a:t>6,0 %</a:t>
            </a:r>
            <a:endParaRPr lang="ru-RU" sz="1600" dirty="0"/>
          </a:p>
        </p:txBody>
      </p:sp>
      <p:sp>
        <p:nvSpPr>
          <p:cNvPr id="16" name="TextBox 1"/>
          <p:cNvSpPr txBox="1"/>
          <p:nvPr/>
        </p:nvSpPr>
        <p:spPr>
          <a:xfrm>
            <a:off x="7504916" y="2307175"/>
            <a:ext cx="1130424" cy="64807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/>
              <a:t>  </a:t>
            </a:r>
            <a:r>
              <a:rPr lang="en-US" sz="2000" b="1" dirty="0" smtClean="0"/>
              <a:t> </a:t>
            </a:r>
            <a:r>
              <a:rPr lang="ru-RU" sz="1600" dirty="0" smtClean="0"/>
              <a:t>130</a:t>
            </a:r>
            <a:r>
              <a:rPr lang="en-US" sz="1600" dirty="0" smtClean="0"/>
              <a:t> </a:t>
            </a:r>
            <a:r>
              <a:rPr lang="ru-RU" sz="1600" dirty="0" smtClean="0"/>
              <a:t>735</a:t>
            </a:r>
          </a:p>
          <a:p>
            <a:r>
              <a:rPr lang="ru-RU" sz="1600" dirty="0" smtClean="0"/>
              <a:t>      5</a:t>
            </a:r>
            <a:r>
              <a:rPr lang="en-US" sz="1600" dirty="0" smtClean="0"/>
              <a:t>,</a:t>
            </a:r>
            <a:r>
              <a:rPr lang="ru-RU" sz="1600" dirty="0"/>
              <a:t>5</a:t>
            </a:r>
            <a:r>
              <a:rPr lang="ru-RU" sz="1600" dirty="0" smtClean="0"/>
              <a:t> %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7188867" y="1480351"/>
            <a:ext cx="1347594" cy="64807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/>
              <a:t>672 771 </a:t>
            </a:r>
          </a:p>
          <a:p>
            <a:pPr algn="ctr"/>
            <a:r>
              <a:rPr lang="ru-RU" sz="1600" dirty="0"/>
              <a:t> </a:t>
            </a:r>
            <a:r>
              <a:rPr lang="ru-RU" sz="1600" dirty="0" smtClean="0"/>
              <a:t> 28,5 %</a:t>
            </a:r>
            <a:endParaRPr lang="ru-RU" sz="1600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4071614718"/>
              </p:ext>
            </p:extLst>
          </p:nvPr>
        </p:nvGraphicFramePr>
        <p:xfrm>
          <a:off x="405230" y="1559363"/>
          <a:ext cx="6264696" cy="4990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510007" y="933654"/>
            <a:ext cx="181972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/>
              <a:t>              Доходы от </a:t>
            </a:r>
          </a:p>
          <a:p>
            <a:r>
              <a:rPr lang="ru-RU" sz="1100" dirty="0" smtClean="0"/>
              <a:t>использования имущества </a:t>
            </a:r>
          </a:p>
          <a:p>
            <a:pPr algn="ctr"/>
            <a:r>
              <a:rPr lang="en-US" sz="1100" b="1" dirty="0" smtClean="0"/>
              <a:t>6</a:t>
            </a:r>
            <a:r>
              <a:rPr lang="ru-RU" sz="1100" b="1" dirty="0" smtClean="0"/>
              <a:t>8 978 тыс.руб.</a:t>
            </a:r>
            <a:endParaRPr lang="ru-RU" sz="1100" b="1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3263806" y="1606264"/>
            <a:ext cx="0" cy="645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1500414" y="5490915"/>
            <a:ext cx="238515" cy="6322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09836" y="1128476"/>
            <a:ext cx="16196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   Налог на имущество</a:t>
            </a:r>
          </a:p>
          <a:p>
            <a:r>
              <a:rPr lang="ru-RU" sz="1100" dirty="0" smtClean="0"/>
              <a:t>   </a:t>
            </a:r>
            <a:r>
              <a:rPr lang="ru-RU" sz="1100" b="1" dirty="0" smtClean="0"/>
              <a:t> 10 </a:t>
            </a:r>
            <a:r>
              <a:rPr lang="en-US" sz="1100" b="1" dirty="0" smtClean="0"/>
              <a:t>0</a:t>
            </a:r>
            <a:r>
              <a:rPr lang="ru-RU" sz="1100" b="1" dirty="0" smtClean="0"/>
              <a:t>68 тыс.руб.</a:t>
            </a:r>
            <a:endParaRPr lang="ru-RU" sz="11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6038" y="5548825"/>
            <a:ext cx="1249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Земельный налог</a:t>
            </a:r>
          </a:p>
          <a:p>
            <a:r>
              <a:rPr lang="ru-RU" sz="1100" b="1" dirty="0" smtClean="0"/>
              <a:t>30 </a:t>
            </a:r>
            <a:r>
              <a:rPr lang="en-US" sz="1100" b="1" dirty="0" smtClean="0"/>
              <a:t>0</a:t>
            </a:r>
            <a:r>
              <a:rPr lang="ru-RU" sz="1100" b="1" dirty="0" smtClean="0"/>
              <a:t>1</a:t>
            </a:r>
            <a:r>
              <a:rPr lang="en-US" sz="1100" b="1" dirty="0" smtClean="0"/>
              <a:t>5</a:t>
            </a:r>
            <a:r>
              <a:rPr lang="ru-RU" sz="1100" b="1" dirty="0" smtClean="0"/>
              <a:t> тыс.руб.</a:t>
            </a:r>
            <a:endParaRPr lang="ru-RU" sz="1100" b="1" dirty="0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H="1">
            <a:off x="1053302" y="5403110"/>
            <a:ext cx="566370" cy="1756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5230" y="1748716"/>
            <a:ext cx="129614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  Налог на доходы             физических лиц</a:t>
            </a:r>
          </a:p>
          <a:p>
            <a:pPr algn="ctr"/>
            <a:r>
              <a:rPr lang="ru-RU" sz="1100" b="1" dirty="0" smtClean="0"/>
              <a:t>613 </a:t>
            </a:r>
            <a:r>
              <a:rPr lang="en-US" sz="1100" b="1" dirty="0" smtClean="0"/>
              <a:t>3</a:t>
            </a:r>
            <a:r>
              <a:rPr lang="ru-RU" sz="1100" b="1" dirty="0" smtClean="0"/>
              <a:t>62 тыс.руб.</a:t>
            </a:r>
            <a:endParaRPr lang="ru-RU" sz="1100" b="1" dirty="0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 flipV="1">
            <a:off x="809837" y="4887646"/>
            <a:ext cx="762584" cy="2695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0" y="4287481"/>
            <a:ext cx="152517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Иные налоговые и </a:t>
            </a:r>
          </a:p>
          <a:p>
            <a:pPr algn="ctr"/>
            <a:r>
              <a:rPr lang="ru-RU" sz="1100" dirty="0" smtClean="0"/>
              <a:t>неналоговые доходы</a:t>
            </a:r>
          </a:p>
          <a:p>
            <a:pPr algn="ctr"/>
            <a:r>
              <a:rPr lang="en-US" sz="1100" b="1" dirty="0" smtClean="0"/>
              <a:t>5</a:t>
            </a:r>
            <a:r>
              <a:rPr lang="ru-RU" sz="1100" b="1" dirty="0" smtClean="0"/>
              <a:t>7</a:t>
            </a:r>
            <a:r>
              <a:rPr lang="en-US" sz="1100" b="1" dirty="0" smtClean="0"/>
              <a:t> 0</a:t>
            </a:r>
            <a:r>
              <a:rPr lang="ru-RU" sz="1100" b="1" dirty="0" smtClean="0"/>
              <a:t>51 </a:t>
            </a:r>
            <a:r>
              <a:rPr lang="ru-RU" sz="1100" b="1" dirty="0" err="1" smtClean="0"/>
              <a:t>тыс.руб</a:t>
            </a:r>
            <a:r>
              <a:rPr lang="ru-RU" sz="1100" b="1" dirty="0" smtClean="0"/>
              <a:t>.</a:t>
            </a:r>
            <a:endParaRPr lang="ru-RU" sz="1100" b="1" dirty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1763688" y="1559363"/>
            <a:ext cx="1224136" cy="7478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627784" y="3825816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Доходы </a:t>
            </a:r>
          </a:p>
          <a:p>
            <a:pPr algn="ctr"/>
            <a:r>
              <a:rPr lang="en-US" b="1" dirty="0" smtClean="0"/>
              <a:t>2 </a:t>
            </a:r>
            <a:r>
              <a:rPr lang="ru-RU" b="1" dirty="0" smtClean="0"/>
              <a:t>364</a:t>
            </a:r>
            <a:r>
              <a:rPr lang="en-US" b="1" dirty="0" smtClean="0"/>
              <a:t> </a:t>
            </a:r>
            <a:r>
              <a:rPr lang="ru-RU" b="1" dirty="0" smtClean="0"/>
              <a:t>1</a:t>
            </a:r>
            <a:r>
              <a:rPr lang="en-US" b="1" dirty="0" smtClean="0"/>
              <a:t>7</a:t>
            </a:r>
            <a:r>
              <a:rPr lang="ru-RU" b="1" dirty="0" smtClean="0"/>
              <a:t>3 тыс.руб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99592" y="6135967"/>
            <a:ext cx="172819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Возмещение вреда, причиняемого а/дорогам </a:t>
            </a:r>
          </a:p>
          <a:p>
            <a:pPr algn="ctr"/>
            <a:r>
              <a:rPr lang="ru-RU" sz="1100" b="1" dirty="0" smtClean="0"/>
              <a:t>4</a:t>
            </a:r>
            <a:r>
              <a:rPr lang="en-US" sz="1100" b="1" dirty="0" smtClean="0"/>
              <a:t> </a:t>
            </a:r>
            <a:r>
              <a:rPr lang="ru-RU" sz="1100" b="1" dirty="0" smtClean="0"/>
              <a:t>818 тыс.рублей </a:t>
            </a:r>
            <a:endParaRPr lang="ru-RU" sz="1100" b="1" dirty="0"/>
          </a:p>
        </p:txBody>
      </p:sp>
    </p:spTree>
    <p:extLst>
      <p:ext uri="{BB962C8B-B14F-4D97-AF65-F5344CB8AC3E}">
        <p14:creationId xmlns:p14="http://schemas.microsoft.com/office/powerpoint/2010/main" val="46480168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918298773"/>
              </p:ext>
            </p:extLst>
          </p:nvPr>
        </p:nvGraphicFramePr>
        <p:xfrm>
          <a:off x="107504" y="116632"/>
          <a:ext cx="8928992" cy="764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23528" y="1196752"/>
            <a:ext cx="115212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тыс. руб.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358568740"/>
              </p:ext>
            </p:extLst>
          </p:nvPr>
        </p:nvGraphicFramePr>
        <p:xfrm>
          <a:off x="251520" y="1196752"/>
          <a:ext cx="8352928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02999423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111499"/>
              </p:ext>
            </p:extLst>
          </p:nvPr>
        </p:nvGraphicFramePr>
        <p:xfrm>
          <a:off x="107504" y="767996"/>
          <a:ext cx="8888630" cy="6110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931545678"/>
              </p:ext>
            </p:extLst>
          </p:nvPr>
        </p:nvGraphicFramePr>
        <p:xfrm>
          <a:off x="35496" y="-99392"/>
          <a:ext cx="9108504" cy="836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TextBox 1"/>
          <p:cNvSpPr txBox="1"/>
          <p:nvPr/>
        </p:nvSpPr>
        <p:spPr>
          <a:xfrm>
            <a:off x="6328692" y="3565229"/>
            <a:ext cx="731887" cy="20550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/>
              <a:t>362</a:t>
            </a:r>
            <a:r>
              <a:rPr lang="ru-RU" sz="1200" b="1" dirty="0" smtClean="0"/>
              <a:t> </a:t>
            </a:r>
            <a:r>
              <a:rPr lang="en-US" sz="1200" b="1" dirty="0" smtClean="0"/>
              <a:t>335</a:t>
            </a:r>
            <a:endParaRPr lang="ru-RU" sz="1200" dirty="0"/>
          </a:p>
        </p:txBody>
      </p:sp>
      <p:sp>
        <p:nvSpPr>
          <p:cNvPr id="27" name="TextBox 1"/>
          <p:cNvSpPr txBox="1"/>
          <p:nvPr/>
        </p:nvSpPr>
        <p:spPr>
          <a:xfrm>
            <a:off x="6922652" y="3915054"/>
            <a:ext cx="806512" cy="287728"/>
          </a:xfrm>
          <a:prstGeom prst="rect">
            <a:avLst/>
          </a:prstGeom>
          <a:noFill/>
          <a:ln>
            <a:noFill/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/>
              <a:t>1</a:t>
            </a:r>
            <a:r>
              <a:rPr lang="en-US" sz="1200" b="1" dirty="0" smtClean="0"/>
              <a:t>97</a:t>
            </a:r>
            <a:r>
              <a:rPr lang="ru-RU" sz="1200" b="1" dirty="0" smtClean="0"/>
              <a:t> 13</a:t>
            </a:r>
            <a:r>
              <a:rPr lang="en-US" sz="1200" b="1" dirty="0" smtClean="0"/>
              <a:t>2</a:t>
            </a:r>
            <a:r>
              <a:rPr lang="ru-RU" sz="1200" b="1" dirty="0" smtClean="0"/>
              <a:t> </a:t>
            </a:r>
            <a:endParaRPr lang="ru-RU" sz="1200" b="1" dirty="0"/>
          </a:p>
        </p:txBody>
      </p:sp>
      <p:sp>
        <p:nvSpPr>
          <p:cNvPr id="28" name="TextBox 1"/>
          <p:cNvSpPr txBox="1"/>
          <p:nvPr/>
        </p:nvSpPr>
        <p:spPr>
          <a:xfrm>
            <a:off x="5580112" y="1772816"/>
            <a:ext cx="912593" cy="26189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/>
              <a:t>1</a:t>
            </a:r>
            <a:r>
              <a:rPr lang="en-US" sz="1200" b="1" dirty="0"/>
              <a:t> 184 664</a:t>
            </a:r>
            <a:r>
              <a:rPr lang="ru-RU" sz="1200" b="1" dirty="0"/>
              <a:t> 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2512368" y="1268760"/>
            <a:ext cx="864096" cy="42546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/>
              <a:t>1 </a:t>
            </a:r>
            <a:r>
              <a:rPr lang="ru-RU" sz="1200" b="1" dirty="0"/>
              <a:t>4</a:t>
            </a:r>
            <a:r>
              <a:rPr lang="en-US" sz="1200" b="1" dirty="0"/>
              <a:t>81</a:t>
            </a:r>
            <a:r>
              <a:rPr lang="ru-RU" sz="1200" b="1" dirty="0"/>
              <a:t> </a:t>
            </a:r>
            <a:r>
              <a:rPr lang="en-US" sz="1200" b="1" dirty="0" smtClean="0"/>
              <a:t>660</a:t>
            </a:r>
            <a:endParaRPr lang="ru-RU" sz="1200" b="1" dirty="0"/>
          </a:p>
        </p:txBody>
      </p:sp>
      <p:sp>
        <p:nvSpPr>
          <p:cNvPr id="13" name="TextBox 1"/>
          <p:cNvSpPr txBox="1"/>
          <p:nvPr/>
        </p:nvSpPr>
        <p:spPr>
          <a:xfrm>
            <a:off x="827584" y="1183525"/>
            <a:ext cx="846504" cy="42546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/>
              <a:t>1 560</a:t>
            </a:r>
            <a:r>
              <a:rPr lang="ru-RU" sz="1200" b="1" dirty="0" smtClean="0"/>
              <a:t> </a:t>
            </a:r>
            <a:r>
              <a:rPr lang="en-US" sz="1200" b="1" dirty="0" smtClean="0"/>
              <a:t>667</a:t>
            </a:r>
            <a:endParaRPr lang="ru-RU" sz="1200" b="1" dirty="0"/>
          </a:p>
        </p:txBody>
      </p:sp>
      <p:sp>
        <p:nvSpPr>
          <p:cNvPr id="11" name="TextBox 1"/>
          <p:cNvSpPr txBox="1"/>
          <p:nvPr/>
        </p:nvSpPr>
        <p:spPr>
          <a:xfrm>
            <a:off x="3208709" y="3915054"/>
            <a:ext cx="785370" cy="19802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/>
              <a:t>0,00</a:t>
            </a:r>
            <a:r>
              <a:rPr lang="ru-RU" sz="1200" b="1" dirty="0"/>
              <a:t>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728395169"/>
              </p:ext>
            </p:extLst>
          </p:nvPr>
        </p:nvGraphicFramePr>
        <p:xfrm>
          <a:off x="0" y="-27384"/>
          <a:ext cx="9144000" cy="1152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752900861"/>
              </p:ext>
            </p:extLst>
          </p:nvPr>
        </p:nvGraphicFramePr>
        <p:xfrm>
          <a:off x="-828600" y="1556792"/>
          <a:ext cx="424847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Овал 3"/>
          <p:cNvSpPr/>
          <p:nvPr/>
        </p:nvSpPr>
        <p:spPr>
          <a:xfrm>
            <a:off x="4139952" y="1196752"/>
            <a:ext cx="1512168" cy="1440160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</a:rPr>
              <a:t>1 127 455</a:t>
            </a:r>
          </a:p>
          <a:p>
            <a:pPr algn="ctr"/>
            <a:r>
              <a:rPr lang="en-US" sz="1600" b="1" dirty="0" smtClean="0">
                <a:solidFill>
                  <a:prstClr val="white"/>
                </a:solidFill>
              </a:rPr>
              <a:t> </a:t>
            </a:r>
            <a:r>
              <a:rPr lang="ru-RU" sz="1600" b="1" dirty="0" smtClean="0">
                <a:solidFill>
                  <a:prstClr val="white"/>
                </a:solidFill>
              </a:rPr>
              <a:t>тыс. руб.</a:t>
            </a:r>
            <a:endParaRPr lang="ru-RU" sz="1600" b="1" dirty="0">
              <a:solidFill>
                <a:prstClr val="white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139952" y="2708920"/>
            <a:ext cx="1584176" cy="1548172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</a:rPr>
              <a:t>1 098</a:t>
            </a:r>
            <a:r>
              <a:rPr lang="ru-RU" sz="1600" b="1" dirty="0" smtClean="0">
                <a:solidFill>
                  <a:prstClr val="white"/>
                </a:solidFill>
              </a:rPr>
              <a:t> </a:t>
            </a:r>
            <a:r>
              <a:rPr lang="en-US" sz="1600" b="1" dirty="0" smtClean="0">
                <a:solidFill>
                  <a:prstClr val="white"/>
                </a:solidFill>
              </a:rPr>
              <a:t>855</a:t>
            </a:r>
          </a:p>
          <a:p>
            <a:pPr algn="ctr"/>
            <a:r>
              <a:rPr lang="ru-RU" sz="1600" b="1" dirty="0" smtClean="0">
                <a:solidFill>
                  <a:prstClr val="white"/>
                </a:solidFill>
              </a:rPr>
              <a:t>тыс. руб.</a:t>
            </a:r>
            <a:endParaRPr lang="ru-RU" sz="1600" b="1" dirty="0">
              <a:solidFill>
                <a:prstClr val="white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211960" y="4365104"/>
            <a:ext cx="1584176" cy="1591055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</a:rPr>
              <a:t>73</a:t>
            </a:r>
            <a:r>
              <a:rPr lang="ru-RU" sz="1600" b="1" dirty="0" smtClean="0">
                <a:solidFill>
                  <a:prstClr val="white"/>
                </a:solidFill>
              </a:rPr>
              <a:t> </a:t>
            </a:r>
            <a:r>
              <a:rPr lang="en-US" sz="1600" b="1" dirty="0" smtClean="0">
                <a:solidFill>
                  <a:prstClr val="white"/>
                </a:solidFill>
              </a:rPr>
              <a:t>9</a:t>
            </a:r>
            <a:r>
              <a:rPr lang="ru-RU" sz="1600" b="1" dirty="0" smtClean="0">
                <a:solidFill>
                  <a:prstClr val="white"/>
                </a:solidFill>
              </a:rPr>
              <a:t>8</a:t>
            </a:r>
            <a:r>
              <a:rPr lang="en-US" sz="1600" b="1" dirty="0" smtClean="0">
                <a:solidFill>
                  <a:prstClr val="white"/>
                </a:solidFill>
              </a:rPr>
              <a:t>8</a:t>
            </a:r>
          </a:p>
          <a:p>
            <a:pPr algn="ctr"/>
            <a:r>
              <a:rPr lang="ru-RU" sz="1600" b="1" dirty="0" smtClean="0">
                <a:solidFill>
                  <a:prstClr val="white"/>
                </a:solidFill>
              </a:rPr>
              <a:t>тыс. руб.</a:t>
            </a:r>
            <a:endParaRPr lang="ru-RU" sz="1600" b="1" dirty="0">
              <a:solidFill>
                <a:prstClr val="white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2555776" y="2026207"/>
            <a:ext cx="144016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483768" y="3429000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339752" y="3717032"/>
            <a:ext cx="1872208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112019" y="1124744"/>
            <a:ext cx="309634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Общие расходы бюджета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2 3</a:t>
            </a:r>
            <a:r>
              <a:rPr lang="en-US" b="1" dirty="0" smtClean="0">
                <a:solidFill>
                  <a:schemeClr val="tx1"/>
                </a:solidFill>
              </a:rPr>
              <a:t>00</a:t>
            </a:r>
            <a:r>
              <a:rPr lang="ru-RU" b="1" dirty="0" smtClean="0">
                <a:solidFill>
                  <a:schemeClr val="tx1"/>
                </a:solidFill>
              </a:rPr>
              <a:t> 29</a:t>
            </a:r>
            <a:r>
              <a:rPr lang="en-US" b="1" dirty="0" smtClean="0">
                <a:solidFill>
                  <a:schemeClr val="tx1"/>
                </a:solidFill>
              </a:rPr>
              <a:t>8</a:t>
            </a:r>
            <a:r>
              <a:rPr lang="ru-RU" b="1" dirty="0" smtClean="0">
                <a:solidFill>
                  <a:schemeClr val="tx1"/>
                </a:solidFill>
              </a:rPr>
              <a:t> тыс. руб.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52120" y="1124744"/>
            <a:ext cx="3312368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1</a:t>
            </a:r>
            <a:r>
              <a:rPr lang="en-US" sz="2400" b="1" dirty="0" smtClean="0">
                <a:solidFill>
                  <a:schemeClr val="tx1"/>
                </a:solidFill>
              </a:rPr>
              <a:t>7</a:t>
            </a:r>
            <a:r>
              <a:rPr lang="ru-RU" sz="2400" b="1" dirty="0" smtClean="0">
                <a:solidFill>
                  <a:schemeClr val="tx1"/>
                </a:solidFill>
              </a:rPr>
              <a:t> муниципальных программ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724128" y="2780928"/>
            <a:ext cx="3528392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4</a:t>
            </a:r>
            <a:r>
              <a:rPr lang="ru-RU" sz="2400" b="1" dirty="0" smtClean="0">
                <a:solidFill>
                  <a:schemeClr val="tx1"/>
                </a:solidFill>
              </a:rPr>
              <a:t> государственные программы Иркутской области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868144" y="4653136"/>
            <a:ext cx="3096344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1 федеральная программа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195736" y="6093296"/>
            <a:ext cx="6768752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solidFill>
                <a:srgbClr val="275335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11560" y="4653136"/>
            <a:ext cx="259228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Программно-целевые расходы составили 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1 965 </a:t>
            </a:r>
            <a:r>
              <a:rPr lang="en-US" b="1" dirty="0">
                <a:solidFill>
                  <a:schemeClr val="tx1"/>
                </a:solidFill>
              </a:rPr>
              <a:t>1</a:t>
            </a:r>
            <a:r>
              <a:rPr lang="ru-RU" b="1" dirty="0" smtClean="0">
                <a:solidFill>
                  <a:schemeClr val="tx1"/>
                </a:solidFill>
              </a:rPr>
              <a:t>61 тыс. руб.  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467544" y="5229200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275856" y="443711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467544" y="443711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1979712" y="3573016"/>
            <a:ext cx="720080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H="1">
            <a:off x="1835696" y="3573016"/>
            <a:ext cx="144016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2699792" y="4437112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467544" y="4437112"/>
            <a:ext cx="13681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21135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654" y="260648"/>
            <a:ext cx="8424936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Государственные программы </a:t>
            </a:r>
            <a:r>
              <a:rPr lang="ru-RU" sz="2400" b="1" dirty="0" smtClean="0">
                <a:solidFill>
                  <a:prstClr val="black"/>
                </a:solidFill>
              </a:rPr>
              <a:t>Российской  Федерации реализуемые </a:t>
            </a:r>
            <a:r>
              <a:rPr lang="ru-RU" sz="2400" b="1" dirty="0" smtClean="0">
                <a:solidFill>
                  <a:prstClr val="black"/>
                </a:solidFill>
              </a:rPr>
              <a:t>в 2024 году на территории МО «город Усть-Кут»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988840"/>
            <a:ext cx="86852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600" b="1" dirty="0">
              <a:solidFill>
                <a:prstClr val="black"/>
              </a:solidFill>
            </a:endParaRPr>
          </a:p>
          <a:p>
            <a:pPr algn="just"/>
            <a:r>
              <a:rPr lang="ru-RU" sz="3200" b="1" i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- Государственная программа Российской Федерации "</a:t>
            </a:r>
            <a:r>
              <a:rPr lang="ru-RU" sz="3200" b="1" i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Обеспечение доступным </a:t>
            </a:r>
            <a:r>
              <a:rPr lang="ru-RU" sz="3200" b="1" i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и </a:t>
            </a:r>
            <a:r>
              <a:rPr lang="ru-RU" sz="3200" b="1" i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комфортным жильем и коммунальными услугами граждан Российской </a:t>
            </a:r>
            <a:r>
              <a:rPr lang="ru-RU" sz="3200" b="1" i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Федерации" :</a:t>
            </a:r>
            <a:endParaRPr lang="ru-RU" sz="3200" b="1" i="1" dirty="0" smtClean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ru-RU" sz="3200" i="1" dirty="0" smtClean="0"/>
          </a:p>
          <a:p>
            <a:pPr algn="just"/>
            <a:endParaRPr lang="ru-RU" sz="1600" b="1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11318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280441136"/>
              </p:ext>
            </p:extLst>
          </p:nvPr>
        </p:nvGraphicFramePr>
        <p:xfrm>
          <a:off x="1800200" y="1525434"/>
          <a:ext cx="4176464" cy="3559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2" name="Овал 51"/>
          <p:cNvSpPr/>
          <p:nvPr/>
        </p:nvSpPr>
        <p:spPr>
          <a:xfrm>
            <a:off x="2411760" y="2659035"/>
            <a:ext cx="2952328" cy="144016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</a:t>
            </a:r>
            <a:r>
              <a:rPr lang="en-US" sz="3600" b="1" dirty="0" smtClean="0">
                <a:solidFill>
                  <a:schemeClr val="tx1"/>
                </a:solidFill>
              </a:rPr>
              <a:t>36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</a:rPr>
              <a:t>566</a:t>
            </a:r>
            <a:endParaRPr lang="ru-RU" sz="36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 тыс.руб.</a:t>
            </a:r>
            <a:r>
              <a:rPr lang="ru-RU" sz="3600" dirty="0" smtClean="0">
                <a:solidFill>
                  <a:srgbClr val="275335"/>
                </a:solidFill>
              </a:rPr>
              <a:t> </a:t>
            </a:r>
            <a:endParaRPr lang="ru-RU" sz="3600" dirty="0">
              <a:solidFill>
                <a:srgbClr val="275335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144608703"/>
              </p:ext>
            </p:extLst>
          </p:nvPr>
        </p:nvGraphicFramePr>
        <p:xfrm>
          <a:off x="0" y="0"/>
          <a:ext cx="9144000" cy="1124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472100" y="1268760"/>
            <a:ext cx="3528392" cy="1296144"/>
          </a:xfrm>
          <a:prstGeom prst="rect">
            <a:avLst/>
          </a:prstGeom>
          <a:noFill/>
          <a:ln>
            <a:noFill/>
          </a:ln>
          <a:effectLst>
            <a:innerShdw dist="2540000">
              <a:schemeClr val="tx2">
                <a:lumMod val="20000"/>
                <a:lumOff val="8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Областной бюджет</a:t>
            </a:r>
          </a:p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308 </a:t>
            </a:r>
            <a:r>
              <a:rPr lang="en-US" sz="2400" b="1" dirty="0" smtClean="0">
                <a:solidFill>
                  <a:prstClr val="black"/>
                </a:solidFill>
              </a:rPr>
              <a:t>412</a:t>
            </a:r>
            <a:r>
              <a:rPr lang="ru-RU" sz="2400" b="1" dirty="0" smtClean="0">
                <a:solidFill>
                  <a:prstClr val="black"/>
                </a:solidFill>
              </a:rPr>
              <a:t> тыс. руб</a:t>
            </a:r>
            <a:r>
              <a:rPr lang="ru-RU" sz="2400" b="1" dirty="0" smtClean="0">
                <a:solidFill>
                  <a:prstClr val="black"/>
                </a:solidFill>
              </a:rPr>
              <a:t>. (70,6%)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8355" y="5158152"/>
            <a:ext cx="2988332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Местный бюджет </a:t>
            </a:r>
          </a:p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5</a:t>
            </a:r>
            <a:r>
              <a:rPr lang="en-US" sz="2400" b="1" dirty="0" smtClean="0">
                <a:solidFill>
                  <a:prstClr val="black"/>
                </a:solidFill>
              </a:rPr>
              <a:t>5</a:t>
            </a:r>
            <a:r>
              <a:rPr lang="ru-RU" sz="2400" b="1" dirty="0" smtClean="0">
                <a:solidFill>
                  <a:prstClr val="black"/>
                </a:solidFill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</a:rPr>
              <a:t>678</a:t>
            </a:r>
            <a:r>
              <a:rPr lang="ru-RU" sz="2400" b="1" dirty="0" smtClean="0">
                <a:solidFill>
                  <a:prstClr val="black"/>
                </a:solidFill>
              </a:rPr>
              <a:t> тыс. руб</a:t>
            </a:r>
            <a:r>
              <a:rPr lang="ru-RU" sz="2400" b="1" dirty="0" smtClean="0">
                <a:solidFill>
                  <a:prstClr val="black"/>
                </a:solidFill>
              </a:rPr>
              <a:t>. (12,8%)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29955" y="5085184"/>
            <a:ext cx="3888432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Федеральный  бюджет</a:t>
            </a:r>
          </a:p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7</a:t>
            </a:r>
            <a:r>
              <a:rPr lang="en-US" sz="2400" b="1" dirty="0" smtClean="0">
                <a:solidFill>
                  <a:prstClr val="black"/>
                </a:solidFill>
              </a:rPr>
              <a:t>2</a:t>
            </a:r>
            <a:r>
              <a:rPr lang="ru-RU" sz="2400" b="1" dirty="0" smtClean="0">
                <a:solidFill>
                  <a:prstClr val="black"/>
                </a:solidFill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</a:rPr>
              <a:t>476</a:t>
            </a:r>
            <a:r>
              <a:rPr lang="ru-RU" sz="2400" b="1" dirty="0" smtClean="0">
                <a:solidFill>
                  <a:prstClr val="black"/>
                </a:solidFill>
              </a:rPr>
              <a:t> тыс. руб</a:t>
            </a:r>
            <a:r>
              <a:rPr lang="ru-RU" sz="2400" b="1" dirty="0" smtClean="0">
                <a:solidFill>
                  <a:prstClr val="black"/>
                </a:solidFill>
              </a:rPr>
              <a:t>. (16,6%)</a:t>
            </a:r>
            <a:endParaRPr lang="ru-RU" sz="2400" b="1" dirty="0">
              <a:solidFill>
                <a:prstClr val="black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39552" y="1710100"/>
            <a:ext cx="2088232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012160" y="2348880"/>
            <a:ext cx="2448272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5292080" y="6237312"/>
            <a:ext cx="345638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5564253" y="2348880"/>
            <a:ext cx="447907" cy="62031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4368979" y="4949967"/>
            <a:ext cx="1067117" cy="1280466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51520" y="6223554"/>
            <a:ext cx="2798166" cy="1375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V="1">
            <a:off x="2987824" y="4869160"/>
            <a:ext cx="216024" cy="1368152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12201" y="1386934"/>
            <a:ext cx="2664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ru-RU" b="1" dirty="0" smtClean="0">
              <a:solidFill>
                <a:prstClr val="black"/>
              </a:solidFill>
            </a:endParaRPr>
          </a:p>
          <a:p>
            <a:pPr lvl="0"/>
            <a:r>
              <a:rPr lang="ru-RU" b="1" dirty="0" smtClean="0">
                <a:solidFill>
                  <a:prstClr val="black"/>
                </a:solidFill>
              </a:rPr>
              <a:t>В 2024 году </a:t>
            </a:r>
          </a:p>
          <a:p>
            <a:pPr lvl="0"/>
            <a:r>
              <a:rPr lang="ru-RU" b="1" dirty="0" smtClean="0">
                <a:solidFill>
                  <a:prstClr val="black"/>
                </a:solidFill>
              </a:rPr>
              <a:t>Переселено </a:t>
            </a:r>
            <a:r>
              <a:rPr lang="en-US" b="1" dirty="0">
                <a:solidFill>
                  <a:prstClr val="black"/>
                </a:solidFill>
              </a:rPr>
              <a:t>80</a:t>
            </a:r>
            <a:r>
              <a:rPr lang="ru-RU" b="1" dirty="0">
                <a:solidFill>
                  <a:prstClr val="black"/>
                </a:solidFill>
              </a:rPr>
              <a:t> семей </a:t>
            </a:r>
            <a:endParaRPr lang="ru-RU" b="1" dirty="0" smtClean="0">
              <a:solidFill>
                <a:prstClr val="black"/>
              </a:solidFill>
            </a:endParaRPr>
          </a:p>
          <a:p>
            <a:pPr lvl="0"/>
            <a:endParaRPr lang="ru-RU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96819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Дуга 17"/>
          <p:cNvSpPr/>
          <p:nvPr/>
        </p:nvSpPr>
        <p:spPr>
          <a:xfrm>
            <a:off x="1979712" y="1772816"/>
            <a:ext cx="2304256" cy="3384376"/>
          </a:xfrm>
          <a:prstGeom prst="arc">
            <a:avLst>
              <a:gd name="adj1" fmla="val 16294829"/>
              <a:gd name="adj2" fmla="val 52906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051132" y="3162607"/>
            <a:ext cx="360040" cy="360040"/>
          </a:xfrm>
          <a:prstGeom prst="ellipse">
            <a:avLst/>
          </a:prstGeom>
          <a:solidFill>
            <a:srgbClr val="47D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624584344"/>
              </p:ext>
            </p:extLst>
          </p:nvPr>
        </p:nvGraphicFramePr>
        <p:xfrm>
          <a:off x="0" y="0"/>
          <a:ext cx="9144000" cy="1124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709990076"/>
              </p:ext>
            </p:extLst>
          </p:nvPr>
        </p:nvGraphicFramePr>
        <p:xfrm>
          <a:off x="179512" y="1584196"/>
          <a:ext cx="3960440" cy="3717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Овал 3"/>
          <p:cNvSpPr/>
          <p:nvPr/>
        </p:nvSpPr>
        <p:spPr>
          <a:xfrm>
            <a:off x="899592" y="2780928"/>
            <a:ext cx="2592288" cy="13681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1</a:t>
            </a:r>
            <a:r>
              <a:rPr lang="en-US" sz="2800" b="1" dirty="0" smtClean="0">
                <a:solidFill>
                  <a:schemeClr val="tx1"/>
                </a:solidFill>
              </a:rPr>
              <a:t>2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145</a:t>
            </a:r>
            <a:endParaRPr lang="ru-RU" sz="28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тыс. руб.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131840" y="1556792"/>
            <a:ext cx="360040" cy="36004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143240" y="4929198"/>
            <a:ext cx="360040" cy="360040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716016" y="1268760"/>
            <a:ext cx="4176464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Местный бюджет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4</a:t>
            </a:r>
            <a:r>
              <a:rPr lang="ru-RU" sz="2400" b="1" dirty="0" smtClean="0">
                <a:solidFill>
                  <a:schemeClr val="tx1"/>
                </a:solidFill>
              </a:rPr>
              <a:t> 47</a:t>
            </a:r>
            <a:r>
              <a:rPr lang="en-US" sz="2400" b="1" dirty="0">
                <a:solidFill>
                  <a:schemeClr val="tx1"/>
                </a:solidFill>
              </a:rPr>
              <a:t>1</a:t>
            </a:r>
            <a:r>
              <a:rPr lang="ru-RU" sz="2400" b="1" dirty="0" smtClean="0">
                <a:solidFill>
                  <a:schemeClr val="tx1"/>
                </a:solidFill>
              </a:rPr>
              <a:t> тыс. руб</a:t>
            </a:r>
            <a:r>
              <a:rPr lang="ru-RU" sz="2400" b="1" dirty="0" smtClean="0">
                <a:solidFill>
                  <a:schemeClr val="tx1"/>
                </a:solidFill>
              </a:rPr>
              <a:t>. </a:t>
            </a:r>
            <a:r>
              <a:rPr lang="ru-RU" sz="2400" b="1" dirty="0" smtClean="0">
                <a:solidFill>
                  <a:schemeClr val="tx1"/>
                </a:solidFill>
              </a:rPr>
              <a:t>(36,8%)</a:t>
            </a:r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rgbClr val="1F497D">
                    <a:lumMod val="75000"/>
                  </a:srgbClr>
                </a:solidFill>
              </a:rPr>
              <a:t>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716016" y="4149080"/>
            <a:ext cx="4176464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Областной бюджет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6 </a:t>
            </a:r>
            <a:r>
              <a:rPr lang="en-US" sz="2400" b="1" dirty="0" smtClean="0">
                <a:solidFill>
                  <a:schemeClr val="tx1"/>
                </a:solidFill>
              </a:rPr>
              <a:t>162</a:t>
            </a:r>
            <a:r>
              <a:rPr lang="ru-RU" sz="2400" b="1" dirty="0" smtClean="0">
                <a:solidFill>
                  <a:schemeClr val="tx1"/>
                </a:solidFill>
              </a:rPr>
              <a:t> тыс. руб</a:t>
            </a:r>
            <a:r>
              <a:rPr lang="ru-RU" sz="2400" b="1" dirty="0" smtClean="0">
                <a:solidFill>
                  <a:schemeClr val="tx1"/>
                </a:solidFill>
              </a:rPr>
              <a:t>. (50,7%)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716016" y="2780928"/>
            <a:ext cx="4176464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Федеральный бюджет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 1 </a:t>
            </a:r>
            <a:r>
              <a:rPr lang="en-US" sz="2400" b="1" dirty="0" smtClean="0">
                <a:solidFill>
                  <a:schemeClr val="tx1"/>
                </a:solidFill>
              </a:rPr>
              <a:t>512</a:t>
            </a:r>
            <a:r>
              <a:rPr lang="ru-RU" sz="2400" b="1" dirty="0" smtClean="0">
                <a:solidFill>
                  <a:schemeClr val="tx1"/>
                </a:solidFill>
              </a:rPr>
              <a:t> тыс. руб</a:t>
            </a:r>
            <a:r>
              <a:rPr lang="ru-RU" sz="2400" b="1" dirty="0" smtClean="0">
                <a:solidFill>
                  <a:schemeClr val="tx1"/>
                </a:solidFill>
              </a:rPr>
              <a:t>. (12,5%)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51520" y="5661248"/>
            <a:ext cx="8640960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solidFill>
                  <a:schemeClr val="tx1"/>
                </a:solidFill>
              </a:rPr>
              <a:t>В 202</a:t>
            </a:r>
            <a:r>
              <a:rPr lang="en-US" sz="2000" b="1" dirty="0" smtClean="0">
                <a:solidFill>
                  <a:schemeClr val="tx1"/>
                </a:solidFill>
              </a:rPr>
              <a:t>4</a:t>
            </a:r>
            <a:r>
              <a:rPr lang="ru-RU" sz="2000" b="1" dirty="0" smtClean="0">
                <a:solidFill>
                  <a:schemeClr val="tx1"/>
                </a:solidFill>
              </a:rPr>
              <a:t> году  улучшили жилищные условия </a:t>
            </a:r>
            <a:r>
              <a:rPr lang="en-US" sz="2000" b="1" dirty="0" smtClean="0">
                <a:solidFill>
                  <a:schemeClr val="tx1"/>
                </a:solidFill>
              </a:rPr>
              <a:t>5</a:t>
            </a:r>
            <a:r>
              <a:rPr lang="ru-RU" sz="2000" b="1" dirty="0" smtClean="0">
                <a:solidFill>
                  <a:schemeClr val="tx1"/>
                </a:solidFill>
              </a:rPr>
              <a:t> молодых семей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82389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587" y="44624"/>
            <a:ext cx="8660826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Государственные программы Иркутской области реализуемые в 202</a:t>
            </a:r>
            <a:r>
              <a:rPr lang="en-US" sz="2400" b="1" dirty="0" smtClean="0">
                <a:solidFill>
                  <a:prstClr val="black"/>
                </a:solidFill>
              </a:rPr>
              <a:t>4</a:t>
            </a:r>
            <a:r>
              <a:rPr lang="ru-RU" sz="2400" b="1" dirty="0" smtClean="0">
                <a:solidFill>
                  <a:prstClr val="black"/>
                </a:solidFill>
              </a:rPr>
              <a:t> году на </a:t>
            </a:r>
            <a:r>
              <a:rPr lang="ru-RU" sz="2400" b="1" dirty="0">
                <a:solidFill>
                  <a:prstClr val="black"/>
                </a:solidFill>
              </a:rPr>
              <a:t>территории МО «город Усть-Кут</a:t>
            </a:r>
            <a:r>
              <a:rPr lang="ru-RU" sz="2400" b="1" dirty="0" smtClean="0">
                <a:solidFill>
                  <a:prstClr val="black"/>
                </a:solidFill>
              </a:rPr>
              <a:t>»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2831" y="1268760"/>
            <a:ext cx="878497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/>
              <a:t>1. «Развитие жилищно-коммунального хозяйства и повышение энергоэффективности Иркутской области» на 20</a:t>
            </a:r>
            <a:r>
              <a:rPr lang="en-US" sz="1600" b="1" dirty="0" smtClean="0"/>
              <a:t>24</a:t>
            </a:r>
            <a:r>
              <a:rPr lang="ru-RU" sz="1600" b="1" dirty="0" smtClean="0"/>
              <a:t> - 20</a:t>
            </a:r>
            <a:r>
              <a:rPr lang="en-US" sz="1600" b="1" dirty="0" smtClean="0"/>
              <a:t>30</a:t>
            </a:r>
            <a:r>
              <a:rPr lang="ru-RU" sz="1600" b="1" dirty="0" smtClean="0"/>
              <a:t> годы:</a:t>
            </a:r>
          </a:p>
          <a:p>
            <a:pPr algn="just"/>
            <a:r>
              <a:rPr lang="ru-RU" sz="1400" dirty="0" smtClean="0"/>
              <a:t>- </a:t>
            </a:r>
            <a:r>
              <a:rPr lang="ru-RU" sz="1400" dirty="0"/>
              <a:t>Комплекс процессных мероприятий «Обеспечение проведения сбалансированной и стабильной политики в области государственного регулирования цен (тарифов</a:t>
            </a:r>
            <a:r>
              <a:rPr lang="ru-RU" sz="1400" dirty="0" smtClean="0"/>
              <a:t>)»;</a:t>
            </a:r>
          </a:p>
          <a:p>
            <a:pPr algn="just"/>
            <a:r>
              <a:rPr lang="ru-RU" sz="1400" dirty="0" smtClean="0"/>
              <a:t>- </a:t>
            </a:r>
            <a:r>
              <a:rPr lang="ru-RU" sz="1400" dirty="0"/>
              <a:t>Ведомственный проект </a:t>
            </a:r>
            <a:r>
              <a:rPr lang="ru-RU" sz="1400" dirty="0" smtClean="0"/>
              <a:t>«Модернизация </a:t>
            </a:r>
            <a:r>
              <a:rPr lang="ru-RU" sz="1400" dirty="0"/>
              <a:t>объектов коммунальной </a:t>
            </a:r>
            <a:r>
              <a:rPr lang="ru-RU" sz="1400" dirty="0" smtClean="0"/>
              <a:t>инфраструктуры»;</a:t>
            </a:r>
          </a:p>
          <a:p>
            <a:pPr algn="just"/>
            <a:r>
              <a:rPr lang="ru-RU" sz="1400" dirty="0"/>
              <a:t>- Региональный проект </a:t>
            </a:r>
            <a:r>
              <a:rPr lang="ru-RU" sz="1400" dirty="0" smtClean="0"/>
              <a:t>«</a:t>
            </a:r>
            <a:r>
              <a:rPr lang="ru-RU" sz="1400" dirty="0" err="1" smtClean="0"/>
              <a:t>Энергоэффективность</a:t>
            </a:r>
            <a:r>
              <a:rPr lang="ru-RU" sz="1400" dirty="0" smtClean="0"/>
              <a:t> </a:t>
            </a:r>
            <a:r>
              <a:rPr lang="ru-RU" sz="1400" dirty="0"/>
              <a:t>и развитие </a:t>
            </a:r>
            <a:r>
              <a:rPr lang="ru-RU" sz="1400" dirty="0" smtClean="0"/>
              <a:t>энергетики». </a:t>
            </a:r>
          </a:p>
          <a:p>
            <a:pPr algn="just"/>
            <a:endParaRPr lang="ru-RU" sz="1600" b="1" dirty="0" smtClean="0"/>
          </a:p>
          <a:p>
            <a:pPr algn="just"/>
            <a:r>
              <a:rPr lang="ru-RU" sz="1600" b="1" dirty="0" smtClean="0"/>
              <a:t>2</a:t>
            </a:r>
            <a:r>
              <a:rPr lang="ru-RU" sz="1600" b="1" dirty="0" smtClean="0"/>
              <a:t>. «Доступное жилье» на 20</a:t>
            </a:r>
            <a:r>
              <a:rPr lang="en-US" sz="1600" b="1" dirty="0" smtClean="0"/>
              <a:t>24</a:t>
            </a:r>
            <a:r>
              <a:rPr lang="ru-RU" sz="1600" b="1" dirty="0" smtClean="0"/>
              <a:t> - 20</a:t>
            </a:r>
            <a:r>
              <a:rPr lang="en-US" sz="1600" b="1" dirty="0" smtClean="0"/>
              <a:t>30</a:t>
            </a:r>
            <a:r>
              <a:rPr lang="ru-RU" sz="1600" b="1" dirty="0" smtClean="0"/>
              <a:t> годы:</a:t>
            </a:r>
          </a:p>
          <a:p>
            <a:pPr algn="just"/>
            <a:r>
              <a:rPr lang="ru-RU" sz="1600" dirty="0" smtClean="0">
                <a:solidFill>
                  <a:prstClr val="black"/>
                </a:solidFill>
              </a:rPr>
              <a:t> </a:t>
            </a:r>
            <a:r>
              <a:rPr lang="ru-RU" sz="1400" dirty="0" smtClean="0"/>
              <a:t>- </a:t>
            </a:r>
            <a:r>
              <a:rPr lang="ru-RU" sz="1400" dirty="0"/>
              <a:t>Региональный проект </a:t>
            </a:r>
            <a:r>
              <a:rPr lang="ru-RU" sz="1400" dirty="0" smtClean="0"/>
              <a:t>«Переселение </a:t>
            </a:r>
            <a:r>
              <a:rPr lang="ru-RU" sz="1400" dirty="0"/>
              <a:t>граждан из жилых помещений, расположенных в зоне БАМа, признанных непригодными для проживания, и (или) жилых помещений с высоким уровнем износа (более 70 %) на территории Иркутской </a:t>
            </a:r>
            <a:r>
              <a:rPr lang="ru-RU" sz="1400" dirty="0" smtClean="0"/>
              <a:t>области»;</a:t>
            </a:r>
          </a:p>
          <a:p>
            <a:pPr algn="just"/>
            <a:r>
              <a:rPr lang="ru-RU" sz="1400" dirty="0" smtClean="0"/>
              <a:t> -  </a:t>
            </a:r>
            <a:r>
              <a:rPr lang="ru-RU" sz="1400" dirty="0"/>
              <a:t>Региональный проект </a:t>
            </a:r>
            <a:r>
              <a:rPr lang="ru-RU" sz="1400" dirty="0" smtClean="0"/>
              <a:t>«Молодым </a:t>
            </a:r>
            <a:r>
              <a:rPr lang="ru-RU" sz="1400" dirty="0"/>
              <a:t>семьям - доступное </a:t>
            </a:r>
            <a:r>
              <a:rPr lang="ru-RU" sz="1400" dirty="0" smtClean="0"/>
              <a:t>жилье».</a:t>
            </a:r>
          </a:p>
          <a:p>
            <a:pPr algn="just"/>
            <a:endParaRPr lang="ru-RU" sz="1600" b="1" dirty="0" smtClean="0"/>
          </a:p>
          <a:p>
            <a:pPr algn="just"/>
            <a:r>
              <a:rPr lang="ru-RU" sz="1600" b="1" dirty="0" smtClean="0"/>
              <a:t>3</a:t>
            </a:r>
            <a:r>
              <a:rPr lang="ru-RU" sz="1600" b="1" dirty="0" smtClean="0"/>
              <a:t>. «Экономическое развитие и инновационная экономика» на 20</a:t>
            </a:r>
            <a:r>
              <a:rPr lang="en-US" sz="1600" b="1" dirty="0" smtClean="0"/>
              <a:t>24</a:t>
            </a:r>
            <a:r>
              <a:rPr lang="ru-RU" sz="1600" b="1" dirty="0" smtClean="0"/>
              <a:t> - 20</a:t>
            </a:r>
            <a:r>
              <a:rPr lang="en-US" sz="1600" b="1" dirty="0" smtClean="0"/>
              <a:t>30</a:t>
            </a:r>
            <a:r>
              <a:rPr lang="ru-RU" sz="1600" b="1" dirty="0" smtClean="0"/>
              <a:t> годы:</a:t>
            </a:r>
          </a:p>
          <a:p>
            <a:pPr algn="just"/>
            <a:r>
              <a:rPr lang="ru-RU" sz="1600" b="1" dirty="0" smtClean="0">
                <a:solidFill>
                  <a:prstClr val="black"/>
                </a:solidFill>
              </a:rPr>
              <a:t> </a:t>
            </a:r>
            <a:r>
              <a:rPr lang="ru-RU" sz="1400" dirty="0" smtClean="0">
                <a:solidFill>
                  <a:prstClr val="black"/>
                </a:solidFill>
              </a:rPr>
              <a:t>- </a:t>
            </a:r>
            <a:r>
              <a:rPr lang="ru-RU" sz="1400" dirty="0">
                <a:solidFill>
                  <a:prstClr val="black"/>
                </a:solidFill>
              </a:rPr>
              <a:t>Ведомственный проект «Социально-экономическое развитие муниципальных образований Иркутской области</a:t>
            </a:r>
            <a:r>
              <a:rPr lang="ru-RU" sz="1400" dirty="0" smtClean="0">
                <a:solidFill>
                  <a:prstClr val="black"/>
                </a:solidFill>
              </a:rPr>
              <a:t>». </a:t>
            </a:r>
            <a:endParaRPr lang="ru-RU" sz="1400" dirty="0" smtClean="0">
              <a:solidFill>
                <a:prstClr val="black"/>
              </a:solidFill>
            </a:endParaRPr>
          </a:p>
          <a:p>
            <a:pPr algn="just"/>
            <a:endParaRPr lang="ru-RU" sz="1400" dirty="0" smtClean="0">
              <a:solidFill>
                <a:prstClr val="black"/>
              </a:solidFill>
            </a:endParaRPr>
          </a:p>
          <a:p>
            <a:pPr algn="just"/>
            <a:r>
              <a:rPr lang="ru-RU" sz="1600" b="1" dirty="0" smtClean="0"/>
              <a:t>4. «Развитие </a:t>
            </a:r>
            <a:r>
              <a:rPr lang="ru-RU" sz="1600" b="1" dirty="0"/>
              <a:t>дорожного </a:t>
            </a:r>
            <a:r>
              <a:rPr lang="ru-RU" sz="1600" b="1" dirty="0" smtClean="0"/>
              <a:t>хозяйства» </a:t>
            </a:r>
            <a:r>
              <a:rPr lang="ru-RU" sz="1600" b="1" dirty="0"/>
              <a:t>на </a:t>
            </a:r>
            <a:r>
              <a:rPr lang="ru-RU" sz="1600" b="1" dirty="0" smtClean="0"/>
              <a:t>20</a:t>
            </a:r>
            <a:r>
              <a:rPr lang="en-US" sz="1600" b="1" dirty="0" smtClean="0"/>
              <a:t>24</a:t>
            </a:r>
            <a:r>
              <a:rPr lang="ru-RU" sz="1600" b="1" dirty="0" smtClean="0"/>
              <a:t> </a:t>
            </a:r>
            <a:r>
              <a:rPr lang="ru-RU" sz="1600" b="1" dirty="0"/>
              <a:t>- </a:t>
            </a:r>
            <a:r>
              <a:rPr lang="ru-RU" sz="1600" b="1" dirty="0" smtClean="0"/>
              <a:t>20</a:t>
            </a:r>
            <a:r>
              <a:rPr lang="en-US" sz="1600" b="1" dirty="0" smtClean="0"/>
              <a:t>30</a:t>
            </a:r>
            <a:r>
              <a:rPr lang="ru-RU" sz="1600" b="1" dirty="0" smtClean="0"/>
              <a:t> годы:</a:t>
            </a:r>
            <a:endParaRPr lang="ru-RU" sz="1600" b="1" dirty="0"/>
          </a:p>
          <a:p>
            <a:pPr marL="285750" indent="-285750" algn="just">
              <a:buFontTx/>
              <a:buChar char="-"/>
            </a:pPr>
            <a:r>
              <a:rPr lang="ru-RU" sz="1400" dirty="0">
                <a:solidFill>
                  <a:prstClr val="black"/>
                </a:solidFill>
              </a:rPr>
              <a:t>Ведомственный проект «Оказание финансовой поддержки муниципальным образованиям и юридическим лицам в сфере дорожного хозяйства и развития искусственных сооружений</a:t>
            </a:r>
            <a:r>
              <a:rPr lang="ru-RU" sz="1400" dirty="0" smtClean="0">
                <a:solidFill>
                  <a:prstClr val="black"/>
                </a:solidFill>
              </a:rPr>
              <a:t>». </a:t>
            </a:r>
          </a:p>
        </p:txBody>
      </p:sp>
    </p:spTree>
    <p:extLst>
      <p:ext uri="{BB962C8B-B14F-4D97-AF65-F5344CB8AC3E}">
        <p14:creationId xmlns:p14="http://schemas.microsoft.com/office/powerpoint/2010/main" val="354260701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Прямоугольник 169"/>
          <p:cNvSpPr/>
          <p:nvPr/>
        </p:nvSpPr>
        <p:spPr>
          <a:xfrm>
            <a:off x="1043608" y="2564904"/>
            <a:ext cx="2160240" cy="20882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 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Всего : 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 609 130</a:t>
            </a:r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   тыс. руб</a:t>
            </a:r>
            <a:r>
              <a:rPr lang="ru-RU" dirty="0" smtClean="0"/>
              <a:t>.</a:t>
            </a:r>
            <a:endParaRPr lang="ru-RU" dirty="0"/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>
            <a:off x="1979712" y="260648"/>
            <a:ext cx="4032448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Минус 77"/>
          <p:cNvSpPr/>
          <p:nvPr/>
        </p:nvSpPr>
        <p:spPr>
          <a:xfrm>
            <a:off x="3851920" y="2780928"/>
            <a:ext cx="5976664" cy="1512168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       культура, кинематография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77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600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3" y="5929047"/>
            <a:ext cx="3384375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9" name="Минус 118"/>
          <p:cNvSpPr/>
          <p:nvPr/>
        </p:nvSpPr>
        <p:spPr>
          <a:xfrm>
            <a:off x="3563888" y="908720"/>
            <a:ext cx="6192688" cy="1440160"/>
          </a:xfrm>
          <a:prstGeom prst="mathMinus">
            <a:avLst/>
          </a:prstGeom>
          <a:solidFill>
            <a:schemeClr val="accent2"/>
          </a:solidFill>
          <a:ln>
            <a:solidFill>
              <a:schemeClr val="accent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жилищно-коммунальное хозяйство </a:t>
            </a:r>
            <a:r>
              <a:rPr lang="ru-RU" b="1" dirty="0" smtClean="0"/>
              <a:t>                                                                   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    1 104 549 тыс. руб.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4" name="Дуга 113"/>
          <p:cNvSpPr/>
          <p:nvPr/>
        </p:nvSpPr>
        <p:spPr>
          <a:xfrm>
            <a:off x="1979712" y="1124744"/>
            <a:ext cx="2592288" cy="5400600"/>
          </a:xfrm>
          <a:prstGeom prst="arc">
            <a:avLst>
              <a:gd name="adj1" fmla="val 16213672"/>
              <a:gd name="adj2" fmla="val 530124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145247501"/>
              </p:ext>
            </p:extLst>
          </p:nvPr>
        </p:nvGraphicFramePr>
        <p:xfrm>
          <a:off x="0" y="1"/>
          <a:ext cx="9144000" cy="908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348538" y="853224"/>
            <a:ext cx="2042173" cy="5024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0" name="Минус 119"/>
          <p:cNvSpPr/>
          <p:nvPr/>
        </p:nvSpPr>
        <p:spPr>
          <a:xfrm>
            <a:off x="3563888" y="1484784"/>
            <a:ext cx="6264696" cy="1728192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        общегосударственные вопросы</a:t>
            </a:r>
            <a:r>
              <a:rPr lang="ru-RU" b="1" dirty="0" smtClean="0"/>
              <a:t>                                                                                                                                             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197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5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39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1" name="Минус 120"/>
          <p:cNvSpPr/>
          <p:nvPr/>
        </p:nvSpPr>
        <p:spPr>
          <a:xfrm>
            <a:off x="3684826" y="4270788"/>
            <a:ext cx="6143758" cy="2088232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     национальная безопасность и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              правоохранительная деятельность</a:t>
            </a:r>
          </a:p>
          <a:p>
            <a:pPr algn="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934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4" name="Минус 123"/>
          <p:cNvSpPr/>
          <p:nvPr/>
        </p:nvSpPr>
        <p:spPr>
          <a:xfrm>
            <a:off x="4211960" y="2204864"/>
            <a:ext cx="5544616" cy="1512168"/>
          </a:xfrm>
          <a:prstGeom prst="mathMinus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национальная экономика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500 80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5" name="Минус 124"/>
          <p:cNvSpPr/>
          <p:nvPr/>
        </p:nvSpPr>
        <p:spPr>
          <a:xfrm>
            <a:off x="4391980" y="3392996"/>
            <a:ext cx="5364596" cy="1512168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r>
              <a:rPr lang="ru-RU" b="1" dirty="0" smtClean="0"/>
              <a:t>         </a:t>
            </a:r>
            <a:r>
              <a:rPr lang="ru-RU" b="1" dirty="0" smtClean="0">
                <a:solidFill>
                  <a:schemeClr val="tx1"/>
                </a:solidFill>
              </a:rPr>
              <a:t>образование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1 476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6" name="Минус 125"/>
          <p:cNvSpPr/>
          <p:nvPr/>
        </p:nvSpPr>
        <p:spPr>
          <a:xfrm>
            <a:off x="3563888" y="3933056"/>
            <a:ext cx="6264696" cy="1512168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                    социальная политика</a:t>
            </a:r>
          </a:p>
          <a:p>
            <a:pPr algn="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4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498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7" name="Минус 126"/>
          <p:cNvSpPr/>
          <p:nvPr/>
        </p:nvSpPr>
        <p:spPr>
          <a:xfrm>
            <a:off x="2987824" y="5345832"/>
            <a:ext cx="6912768" cy="1512168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r>
              <a:rPr lang="ru-RU" b="1" dirty="0" smtClean="0">
                <a:solidFill>
                  <a:schemeClr val="tx1"/>
                </a:solidFill>
              </a:rPr>
              <a:t>                 другие отрасли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9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0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0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4" name="Овал 83"/>
          <p:cNvSpPr/>
          <p:nvPr/>
        </p:nvSpPr>
        <p:spPr>
          <a:xfrm>
            <a:off x="4211960" y="4459473"/>
            <a:ext cx="1188000" cy="432048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18,02%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89" name="Овал 88"/>
          <p:cNvSpPr/>
          <p:nvPr/>
        </p:nvSpPr>
        <p:spPr>
          <a:xfrm>
            <a:off x="4042926" y="5099204"/>
            <a:ext cx="1188000" cy="432000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0,13%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0" name="Овал 89"/>
          <p:cNvSpPr/>
          <p:nvPr/>
        </p:nvSpPr>
        <p:spPr>
          <a:xfrm>
            <a:off x="4042926" y="2116494"/>
            <a:ext cx="1188000" cy="432000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8</a:t>
            </a:r>
            <a:r>
              <a:rPr lang="ru-RU" sz="1600" b="1" dirty="0" smtClean="0">
                <a:solidFill>
                  <a:schemeClr val="tx1"/>
                </a:solidFill>
              </a:rPr>
              <a:t>,</a:t>
            </a:r>
            <a:r>
              <a:rPr lang="ru-RU" sz="1600" b="1" dirty="0">
                <a:solidFill>
                  <a:schemeClr val="tx1"/>
                </a:solidFill>
              </a:rPr>
              <a:t>5</a:t>
            </a:r>
            <a:r>
              <a:rPr lang="en-US" sz="1600" b="1" dirty="0" smtClean="0">
                <a:solidFill>
                  <a:schemeClr val="tx1"/>
                </a:solidFill>
              </a:rPr>
              <a:t>9</a:t>
            </a:r>
            <a:r>
              <a:rPr lang="ru-RU" sz="1600" b="1" dirty="0" smtClean="0">
                <a:solidFill>
                  <a:schemeClr val="tx1"/>
                </a:solidFill>
              </a:rPr>
              <a:t>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1" name="Овал 90"/>
          <p:cNvSpPr/>
          <p:nvPr/>
        </p:nvSpPr>
        <p:spPr>
          <a:xfrm>
            <a:off x="3508708" y="1421207"/>
            <a:ext cx="1188000" cy="432000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4</a:t>
            </a:r>
            <a:r>
              <a:rPr lang="ru-RU" sz="1600" b="1" dirty="0" smtClean="0">
                <a:solidFill>
                  <a:schemeClr val="tx1"/>
                </a:solidFill>
              </a:rPr>
              <a:t>8,0</a:t>
            </a:r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r>
              <a:rPr lang="ru-RU" sz="1600" b="1" dirty="0" smtClean="0">
                <a:solidFill>
                  <a:schemeClr val="tx1"/>
                </a:solidFill>
              </a:rPr>
              <a:t>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3" name="Овал 92"/>
          <p:cNvSpPr/>
          <p:nvPr/>
        </p:nvSpPr>
        <p:spPr>
          <a:xfrm>
            <a:off x="4211960" y="2714620"/>
            <a:ext cx="1188000" cy="432000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21,77%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5" name="Овал 94"/>
          <p:cNvSpPr/>
          <p:nvPr/>
        </p:nvSpPr>
        <p:spPr>
          <a:xfrm>
            <a:off x="4355976" y="3913092"/>
            <a:ext cx="1188000" cy="432000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0,06%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6" name="Овал 95"/>
          <p:cNvSpPr/>
          <p:nvPr/>
        </p:nvSpPr>
        <p:spPr>
          <a:xfrm>
            <a:off x="4391980" y="3284984"/>
            <a:ext cx="1188000" cy="432048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r>
              <a:rPr lang="ru-RU" sz="1600" b="1" dirty="0" smtClean="0">
                <a:solidFill>
                  <a:schemeClr val="tx1"/>
                </a:solidFill>
              </a:rPr>
              <a:t>,</a:t>
            </a:r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r>
              <a:rPr lang="ru-RU" sz="1600" b="1" dirty="0" smtClean="0">
                <a:solidFill>
                  <a:schemeClr val="tx1"/>
                </a:solidFill>
              </a:rPr>
              <a:t>7%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7" name="Овал 96"/>
          <p:cNvSpPr/>
          <p:nvPr/>
        </p:nvSpPr>
        <p:spPr>
          <a:xfrm>
            <a:off x="3563888" y="5941105"/>
            <a:ext cx="1188000" cy="432000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0,04%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2370" y="6253356"/>
            <a:ext cx="3249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901596" y="1853207"/>
            <a:ext cx="252028" cy="2632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520059592"/>
              </p:ext>
            </p:extLst>
          </p:nvPr>
        </p:nvGraphicFramePr>
        <p:xfrm>
          <a:off x="17748" y="1463966"/>
          <a:ext cx="4211960" cy="4779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91800196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979194261"/>
              </p:ext>
            </p:extLst>
          </p:nvPr>
        </p:nvGraphicFramePr>
        <p:xfrm>
          <a:off x="0" y="1"/>
          <a:ext cx="9144000" cy="1052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4160360645"/>
              </p:ext>
            </p:extLst>
          </p:nvPr>
        </p:nvGraphicFramePr>
        <p:xfrm>
          <a:off x="217782" y="1628800"/>
          <a:ext cx="849694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217782" y="1052736"/>
            <a:ext cx="8712968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в </a:t>
            </a:r>
            <a:r>
              <a:rPr lang="ru-RU" sz="2800" b="1" dirty="0" smtClean="0">
                <a:solidFill>
                  <a:schemeClr val="tx1"/>
                </a:solidFill>
              </a:rPr>
              <a:t>2024 году  1 104 549 тыс. руб., из них: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51221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653837150"/>
              </p:ext>
            </p:extLst>
          </p:nvPr>
        </p:nvGraphicFramePr>
        <p:xfrm>
          <a:off x="0" y="1"/>
          <a:ext cx="9144000" cy="1052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371553852"/>
              </p:ext>
            </p:extLst>
          </p:nvPr>
        </p:nvGraphicFramePr>
        <p:xfrm>
          <a:off x="217782" y="1628800"/>
          <a:ext cx="849694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179512" y="980728"/>
            <a:ext cx="8712968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в </a:t>
            </a:r>
            <a:r>
              <a:rPr lang="ru-RU" sz="2800" b="1" dirty="0" smtClean="0">
                <a:solidFill>
                  <a:schemeClr val="tx1"/>
                </a:solidFill>
              </a:rPr>
              <a:t>2024 году 467 984 тыс. руб., из них: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59384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627787252"/>
              </p:ext>
            </p:extLst>
          </p:nvPr>
        </p:nvGraphicFramePr>
        <p:xfrm>
          <a:off x="0" y="1"/>
          <a:ext cx="9144000" cy="1052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529834783"/>
              </p:ext>
            </p:extLst>
          </p:nvPr>
        </p:nvGraphicFramePr>
        <p:xfrm>
          <a:off x="217782" y="1700807"/>
          <a:ext cx="8496944" cy="4824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217782" y="1052736"/>
            <a:ext cx="8712968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в </a:t>
            </a:r>
            <a:r>
              <a:rPr lang="ru-RU" sz="2800" b="1" dirty="0" smtClean="0">
                <a:solidFill>
                  <a:schemeClr val="tx1"/>
                </a:solidFill>
              </a:rPr>
              <a:t>2024 году 313 067 тыс. руб., из них: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55843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54377" y="908720"/>
            <a:ext cx="9652754" cy="33547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36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algn="ctr"/>
            <a:r>
              <a:rPr lang="ru-RU" sz="8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Спасибо </a:t>
            </a:r>
          </a:p>
          <a:p>
            <a:pPr algn="ctr"/>
            <a:r>
              <a:rPr lang="ru-RU" sz="8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за внимание!</a:t>
            </a:r>
            <a:endParaRPr lang="ru-RU" sz="8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872495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8948</TotalTime>
  <Words>1220</Words>
  <Application>Microsoft Office PowerPoint</Application>
  <PresentationFormat>Экран (4:3)</PresentationFormat>
  <Paragraphs>266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Пользователь Windows</cp:lastModifiedBy>
  <cp:revision>740</cp:revision>
  <cp:lastPrinted>2025-02-25T09:19:40Z</cp:lastPrinted>
  <dcterms:created xsi:type="dcterms:W3CDTF">2015-02-04T07:14:04Z</dcterms:created>
  <dcterms:modified xsi:type="dcterms:W3CDTF">2025-04-24T10:49:56Z</dcterms:modified>
</cp:coreProperties>
</file>